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vml" ContentType="application/vnd.openxmlformats-officedocument.vmlDrawing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546" r:id="rId3"/>
    <p:sldId id="547" r:id="rId4"/>
    <p:sldId id="548" r:id="rId5"/>
    <p:sldId id="549" r:id="rId6"/>
    <p:sldId id="552" r:id="rId7"/>
    <p:sldId id="553" r:id="rId8"/>
    <p:sldId id="602" r:id="rId9"/>
    <p:sldId id="603" r:id="rId10"/>
    <p:sldId id="601" r:id="rId11"/>
    <p:sldId id="606" r:id="rId12"/>
    <p:sldId id="604" r:id="rId13"/>
    <p:sldId id="605" r:id="rId14"/>
    <p:sldId id="607" r:id="rId15"/>
    <p:sldId id="608" r:id="rId16"/>
    <p:sldId id="555" r:id="rId17"/>
    <p:sldId id="559" r:id="rId18"/>
    <p:sldId id="560" r:id="rId19"/>
    <p:sldId id="561" r:id="rId20"/>
    <p:sldId id="562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600" r:id="rId30"/>
    <p:sldId id="574" r:id="rId31"/>
    <p:sldId id="587" r:id="rId32"/>
    <p:sldId id="576" r:id="rId33"/>
    <p:sldId id="502" r:id="rId34"/>
    <p:sldId id="526" r:id="rId35"/>
    <p:sldId id="457" r:id="rId36"/>
    <p:sldId id="458" r:id="rId37"/>
    <p:sldId id="459" r:id="rId38"/>
    <p:sldId id="460" r:id="rId39"/>
    <p:sldId id="461" r:id="rId40"/>
    <p:sldId id="462" r:id="rId41"/>
    <p:sldId id="463" r:id="rId42"/>
    <p:sldId id="539" r:id="rId43"/>
    <p:sldId id="524" r:id="rId44"/>
    <p:sldId id="596" r:id="rId45"/>
    <p:sldId id="597" r:id="rId46"/>
    <p:sldId id="586" r:id="rId47"/>
    <p:sldId id="584" r:id="rId48"/>
    <p:sldId id="583" r:id="rId49"/>
    <p:sldId id="575" r:id="rId50"/>
    <p:sldId id="578" r:id="rId51"/>
    <p:sldId id="589" r:id="rId52"/>
    <p:sldId id="590" r:id="rId53"/>
    <p:sldId id="591" r:id="rId54"/>
    <p:sldId id="592" r:id="rId55"/>
    <p:sldId id="593" r:id="rId56"/>
    <p:sldId id="594" r:id="rId57"/>
    <p:sldId id="598" r:id="rId58"/>
    <p:sldId id="599" r:id="rId59"/>
  </p:sldIdLst>
  <p:sldSz cx="9144000" cy="6858000" type="screen4x3"/>
  <p:notesSz cx="9236075" cy="6954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0" autoAdjust="0"/>
    <p:restoredTop sz="88649" autoAdjust="0"/>
  </p:normalViewPr>
  <p:slideViewPr>
    <p:cSldViewPr>
      <p:cViewPr>
        <p:scale>
          <a:sx n="66" d="100"/>
          <a:sy n="66" d="100"/>
        </p:scale>
        <p:origin x="-1734" y="702"/>
      </p:cViewPr>
      <p:guideLst>
        <p:guide orient="horz" pos="2208"/>
        <p:guide pos="2928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90"/>
      </p:cViewPr>
      <p:guideLst>
        <p:guide orient="horz" pos="2191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42" y="2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C6582-7808-46B7-8012-F6C1DD17FB9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6605889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42" y="6605889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6E116-6F6E-4F8D-B9AB-2FEB2083D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04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42" y="2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9A1F2-9D2D-4600-9103-20C0B79287B5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81313" y="522288"/>
            <a:ext cx="3473450" cy="2606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10" y="3303549"/>
            <a:ext cx="7388859" cy="31296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6605889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42" y="6605889"/>
            <a:ext cx="4002299" cy="3477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5543E-B2C4-495F-8BCF-73C4190FE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2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6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25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25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25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Maybe</a:t>
            </a:r>
            <a:r>
              <a:rPr lang="en-CA" baseline="0" dirty="0" smtClean="0"/>
              <a:t> a slide with a few Frequency domain conductivities and the representative sigma(t)</a:t>
            </a:r>
          </a:p>
          <a:p>
            <a:endParaRPr lang="en-CA" baseline="0" dirty="0" smtClean="0"/>
          </a:p>
          <a:p>
            <a:r>
              <a:rPr lang="en-CA" baseline="0" dirty="0" smtClean="0"/>
              <a:t>Equations written in convolution format</a:t>
            </a:r>
          </a:p>
          <a:p>
            <a:r>
              <a:rPr lang="en-CA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41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12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change Figures:</a:t>
            </a:r>
            <a:r>
              <a:rPr lang="en-US" baseline="0" dirty="0" smtClean="0"/>
              <a:t> Rerun forward modeling based on more sources?</a:t>
            </a:r>
          </a:p>
          <a:p>
            <a:endParaRPr lang="en-US" dirty="0" smtClean="0"/>
          </a:p>
          <a:p>
            <a:r>
              <a:rPr lang="en-US" dirty="0" smtClean="0"/>
              <a:t>- Need to play with interpolation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2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abstract and elsewhere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3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Modify</a:t>
            </a:r>
            <a:r>
              <a:rPr lang="en-US" baseline="0" dirty="0" smtClean="0"/>
              <a:t> Ja as Jip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2172" y="1512700"/>
            <a:ext cx="7286658" cy="37147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7754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4673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786" y="1500174"/>
            <a:ext cx="3657600" cy="4114800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5786" y="1500174"/>
            <a:ext cx="3657600" cy="4114800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0081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1964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4"/>
          <p:cNvSpPr>
            <a:spLocks noGrp="1"/>
          </p:cNvSpPr>
          <p:nvPr>
            <p:ph type="sldNum" sz="quarter" idx="4"/>
          </p:nvPr>
        </p:nvSpPr>
        <p:spPr>
          <a:xfrm>
            <a:off x="3440028" y="6438363"/>
            <a:ext cx="2274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Slide </a:t>
            </a:r>
            <a:fld id="{7211A346-B0B3-D946-BCFF-6D21FCA85DA0}" type="slidenum">
              <a:rPr lang="en-US" smtClean="0"/>
              <a:pPr/>
              <a:t>‹#›</a:t>
            </a:fld>
            <a:endParaRPr lang="en-US" dirty="0" smtClean="0"/>
          </a:p>
          <a:p>
            <a:r>
              <a:rPr lang="en-US" dirty="0" smtClean="0"/>
              <a:t>SAGA-AEM meeting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17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265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7513" y="31115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295400"/>
            <a:ext cx="7467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Line 11"/>
          <p:cNvSpPr>
            <a:spLocks noChangeShapeType="1"/>
          </p:cNvSpPr>
          <p:nvPr userDrawn="1"/>
        </p:nvSpPr>
        <p:spPr bwMode="auto">
          <a:xfrm flipV="1">
            <a:off x="390525" y="314325"/>
            <a:ext cx="0" cy="685800"/>
          </a:xfrm>
          <a:prstGeom prst="line">
            <a:avLst/>
          </a:prstGeom>
          <a:noFill/>
          <a:ln w="44450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Line 12"/>
          <p:cNvSpPr>
            <a:spLocks noChangeShapeType="1"/>
          </p:cNvSpPr>
          <p:nvPr userDrawn="1"/>
        </p:nvSpPr>
        <p:spPr bwMode="auto">
          <a:xfrm>
            <a:off x="381000" y="327025"/>
            <a:ext cx="8453438" cy="0"/>
          </a:xfrm>
          <a:prstGeom prst="line">
            <a:avLst/>
          </a:prstGeom>
          <a:noFill/>
          <a:ln w="44450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3" name="Line 16"/>
          <p:cNvSpPr>
            <a:spLocks noChangeShapeType="1"/>
          </p:cNvSpPr>
          <p:nvPr userDrawn="1"/>
        </p:nvSpPr>
        <p:spPr bwMode="auto">
          <a:xfrm>
            <a:off x="376238" y="6400800"/>
            <a:ext cx="84582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4" descr="http://gif.eos.ubc.ca/sites/default/files/kdavis/images/ubcblue_scaled(1).pn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4300" y="6487226"/>
            <a:ext cx="2044700" cy="319973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4" t="5335" r="46875" b="87111"/>
          <a:stretch/>
        </p:blipFill>
        <p:spPr bwMode="auto">
          <a:xfrm>
            <a:off x="8013700" y="21569"/>
            <a:ext cx="1104900" cy="2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IF_UBC.gif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2209800" y="6456712"/>
            <a:ext cx="630126" cy="3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6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har char="–"/>
        <a:defRPr sz="2000">
          <a:solidFill>
            <a:srgbClr val="000099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har char="•"/>
        <a:defRPr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har char="–"/>
        <a:defRPr sz="1600">
          <a:solidFill>
            <a:srgbClr val="000099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wmf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5.wmf"/><Relationship Id="rId10" Type="http://schemas.openxmlformats.org/officeDocument/2006/relationships/image" Target="../media/image43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7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7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media" Target="../media/media4.avi"/><Relationship Id="rId7" Type="http://schemas.openxmlformats.org/officeDocument/2006/relationships/image" Target="../media/image64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3.png"/><Relationship Id="rId4" Type="http://schemas.openxmlformats.org/officeDocument/2006/relationships/video" Target="../media/media4.avi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83.w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7.jpg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0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86.emf"/><Relationship Id="rId11" Type="http://schemas.openxmlformats.org/officeDocument/2006/relationships/image" Target="../media/image89.png"/><Relationship Id="rId5" Type="http://schemas.openxmlformats.org/officeDocument/2006/relationships/image" Target="../media/image85.emf"/><Relationship Id="rId15" Type="http://schemas.openxmlformats.org/officeDocument/2006/relationships/image" Target="../media/image84.wmf"/><Relationship Id="rId10" Type="http://schemas.openxmlformats.org/officeDocument/2006/relationships/image" Target="../media/image88.emf"/><Relationship Id="rId4" Type="http://schemas.openxmlformats.org/officeDocument/2006/relationships/image" Target="../media/image78.png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1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26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16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wmf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7.png"/><Relationship Id="rId5" Type="http://schemas.openxmlformats.org/officeDocument/2006/relationships/image" Target="../media/image23.emf"/><Relationship Id="rId10" Type="http://schemas.openxmlformats.org/officeDocument/2006/relationships/image" Target="../media/image26.png"/><Relationship Id="rId4" Type="http://schemas.openxmlformats.org/officeDocument/2006/relationships/image" Target="../media/image22.emf"/><Relationship Id="rId9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88" y="1447800"/>
            <a:ext cx="8132912" cy="1295400"/>
          </a:xfrm>
        </p:spPr>
        <p:txBody>
          <a:bodyPr/>
          <a:lstStyle/>
          <a:p>
            <a:r>
              <a:rPr lang="en-CA" sz="3600" b="1" dirty="0" smtClean="0"/>
              <a:t>On Recovering IP Information </a:t>
            </a:r>
            <a:br>
              <a:rPr lang="en-CA" sz="3600" b="1" dirty="0" smtClean="0"/>
            </a:br>
            <a:r>
              <a:rPr lang="en-CA" sz="3600" b="1" dirty="0" smtClean="0"/>
              <a:t>from airborne time domain EM Data</a:t>
            </a:r>
            <a:r>
              <a:rPr lang="en-CA" sz="3600" b="1" dirty="0"/>
              <a:t/>
            </a:r>
            <a:br>
              <a:rPr lang="en-CA" sz="3600" b="1" dirty="0"/>
            </a:br>
            <a:endParaRPr lang="en-CA" sz="3600" b="1" dirty="0"/>
          </a:p>
        </p:txBody>
      </p:sp>
      <p:pic>
        <p:nvPicPr>
          <p:cNvPr id="11" name="Picture 10" descr="GIF_UBC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9996" y="4876800"/>
            <a:ext cx="1857388" cy="1149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3664" y="3048000"/>
            <a:ext cx="7179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sz="2400" dirty="0" smtClean="0">
              <a:solidFill>
                <a:srgbClr val="000099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ctr"/>
            <a:r>
              <a:rPr lang="en-CA" sz="24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Seogi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Kang</a:t>
            </a:r>
            <a:r>
              <a:rPr lang="en-CA" sz="24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*, 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Doug Oldenburg, David </a:t>
            </a:r>
            <a:r>
              <a:rPr lang="en-CA" sz="2400" dirty="0" err="1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Marchant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, 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and </a:t>
            </a:r>
            <a:r>
              <a:rPr lang="en-CA" sz="2400" dirty="0" err="1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Dikun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 Yang</a:t>
            </a:r>
            <a:endParaRPr lang="en-CA" sz="2400" dirty="0">
              <a:solidFill>
                <a:srgbClr val="0000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4" t="12330" r="12001" b="14286"/>
          <a:stretch/>
        </p:blipFill>
        <p:spPr bwMode="auto">
          <a:xfrm>
            <a:off x="5307466" y="838200"/>
            <a:ext cx="3703407" cy="299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5" r="36438"/>
          <a:stretch/>
        </p:blipFill>
        <p:spPr bwMode="auto">
          <a:xfrm>
            <a:off x="1619820" y="1617772"/>
            <a:ext cx="3333180" cy="63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1"/>
            <a:ext cx="8001000" cy="685800"/>
          </a:xfrm>
        </p:spPr>
        <p:txBody>
          <a:bodyPr/>
          <a:lstStyle/>
          <a:p>
            <a:pPr algn="l"/>
            <a:r>
              <a:rPr lang="en-US" dirty="0" smtClean="0"/>
              <a:t>Convolution approach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664222"/>
              </p:ext>
            </p:extLst>
          </p:nvPr>
        </p:nvGraphicFramePr>
        <p:xfrm>
          <a:off x="-7315200" y="-3276600"/>
          <a:ext cx="6340475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Equation" r:id="rId6" imgW="1765300" imgH="533400" progId="Equation.DSMT4">
                  <p:embed/>
                </p:oleObj>
              </mc:Choice>
              <mc:Fallback>
                <p:oleObj name="Equation" r:id="rId6" imgW="17653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315200" y="-3276600"/>
                        <a:ext cx="6340475" cy="193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Pentagon 3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hevron 3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1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AutoShape 43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1" r="8738"/>
          <a:stretch/>
        </p:blipFill>
        <p:spPr bwMode="auto">
          <a:xfrm>
            <a:off x="757618" y="3835391"/>
            <a:ext cx="7776782" cy="241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71" y="1177354"/>
            <a:ext cx="2754131" cy="564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85" y="3078161"/>
            <a:ext cx="23336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512981" y="1985982"/>
            <a:ext cx="1228876" cy="11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838201" y="2209800"/>
            <a:ext cx="3200400" cy="798637"/>
            <a:chOff x="812800" y="2132072"/>
            <a:chExt cx="2575981" cy="642818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942"/>
            <a:stretch/>
          </p:blipFill>
          <p:spPr bwMode="auto">
            <a:xfrm>
              <a:off x="812800" y="2132072"/>
              <a:ext cx="807020" cy="64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23"/>
            <a:stretch/>
          </p:blipFill>
          <p:spPr bwMode="auto">
            <a:xfrm>
              <a:off x="1701800" y="2132072"/>
              <a:ext cx="1686981" cy="64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Rounded Rectangle 32"/>
          <p:cNvSpPr/>
          <p:nvPr/>
        </p:nvSpPr>
        <p:spPr>
          <a:xfrm>
            <a:off x="475794" y="4724400"/>
            <a:ext cx="8471180" cy="116205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opposite direction to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</a:t>
            </a:r>
            <a:r>
              <a:rPr lang="en-US" sz="2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Magnitude of J</a:t>
            </a:r>
            <a:r>
              <a:rPr lang="en-US" sz="20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proportional to 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 chargeability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057" y="1255287"/>
            <a:ext cx="1812421" cy="36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5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4" t="12330" r="12001" b="14286"/>
          <a:stretch/>
        </p:blipFill>
        <p:spPr bwMode="auto">
          <a:xfrm>
            <a:off x="2166821" y="1295400"/>
            <a:ext cx="5072179" cy="41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1"/>
            <a:ext cx="8001000" cy="685800"/>
          </a:xfrm>
        </p:spPr>
        <p:txBody>
          <a:bodyPr/>
          <a:lstStyle/>
          <a:p>
            <a:pPr algn="l"/>
            <a:r>
              <a:rPr lang="en-US" dirty="0" smtClean="0"/>
              <a:t>Conceptual model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366088"/>
              </p:ext>
            </p:extLst>
          </p:nvPr>
        </p:nvGraphicFramePr>
        <p:xfrm>
          <a:off x="-7315200" y="-3276600"/>
          <a:ext cx="6340475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4" name="Equation" r:id="rId5" imgW="1765300" imgH="533400" progId="Equation.DSMT4">
                  <p:embed/>
                </p:oleObj>
              </mc:Choice>
              <mc:Fallback>
                <p:oleObj name="Equation" r:id="rId5" imgW="17653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315200" y="-3276600"/>
                        <a:ext cx="6340475" cy="193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Pentagon 3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hevron 3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1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AutoShape 43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53" y="2481279"/>
            <a:ext cx="23336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069599" y="3251732"/>
            <a:ext cx="1228876" cy="115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57618" y="1378681"/>
            <a:ext cx="3200400" cy="798637"/>
            <a:chOff x="812800" y="2132072"/>
            <a:chExt cx="2575981" cy="642818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942"/>
            <a:stretch/>
          </p:blipFill>
          <p:spPr bwMode="auto">
            <a:xfrm>
              <a:off x="812800" y="2132072"/>
              <a:ext cx="807020" cy="64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23"/>
            <a:stretch/>
          </p:blipFill>
          <p:spPr bwMode="auto">
            <a:xfrm>
              <a:off x="1701800" y="2132072"/>
              <a:ext cx="1686981" cy="64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Rounded Rectangle 32"/>
          <p:cNvSpPr/>
          <p:nvPr/>
        </p:nvSpPr>
        <p:spPr>
          <a:xfrm>
            <a:off x="442532" y="5149848"/>
            <a:ext cx="8471180" cy="116205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opposite direction to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</a:t>
            </a:r>
            <a:r>
              <a:rPr lang="en-US" sz="2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Magnitude of J</a:t>
            </a:r>
            <a:r>
              <a:rPr lang="en-US" sz="20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proportional to 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 chargeability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057" y="1255287"/>
            <a:ext cx="1812421" cy="36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2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1"/>
            <a:ext cx="8001000" cy="685800"/>
          </a:xfrm>
        </p:spPr>
        <p:txBody>
          <a:bodyPr/>
          <a:lstStyle/>
          <a:p>
            <a:pPr algn="l"/>
            <a:r>
              <a:rPr lang="en-US" dirty="0" smtClean="0"/>
              <a:t>Linearization in EIP or MIP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802615"/>
              </p:ext>
            </p:extLst>
          </p:nvPr>
        </p:nvGraphicFramePr>
        <p:xfrm>
          <a:off x="-7315200" y="-3276600"/>
          <a:ext cx="6340475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7" name="Equation" r:id="rId4" imgW="1765300" imgH="533400" progId="Equation.DSMT4">
                  <p:embed/>
                </p:oleObj>
              </mc:Choice>
              <mc:Fallback>
                <p:oleObj name="Equation" r:id="rId4" imgW="17653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315200" y="-3276600"/>
                        <a:ext cx="6340475" cy="193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Pentagon 3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hevron 3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1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AutoShape 43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30" y="1143000"/>
            <a:ext cx="5920168" cy="86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30" y="1820414"/>
            <a:ext cx="63055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30" y="2839589"/>
            <a:ext cx="34480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379380" y="3778008"/>
            <a:ext cx="4160457" cy="507487"/>
            <a:chOff x="1371600" y="1435100"/>
            <a:chExt cx="5648325" cy="688975"/>
          </a:xfrm>
        </p:grpSpPr>
        <p:pic>
          <p:nvPicPr>
            <p:cNvPr id="4711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447800"/>
              <a:ext cx="2009775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3" name="Picture 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75" y="1435100"/>
              <a:ext cx="363855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11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81" y="4285495"/>
            <a:ext cx="7391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05" y="5410200"/>
            <a:ext cx="3810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5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037686" cy="685800"/>
          </a:xfrm>
        </p:spPr>
        <p:txBody>
          <a:bodyPr/>
          <a:lstStyle/>
          <a:p>
            <a:r>
              <a:rPr lang="en-CA" dirty="0" smtClean="0"/>
              <a:t>Extension to time domain EM</a:t>
            </a:r>
            <a:endParaRPr lang="en-CA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5381625"/>
            <a:ext cx="3810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408622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itchFamily="34" charset="0"/>
                <a:cs typeface="Arial" pitchFamily="34" charset="0"/>
              </a:rPr>
              <a:t>This is our goal: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7653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itchFamily="34" charset="0"/>
                <a:cs typeface="Arial" pitchFamily="34" charset="0"/>
              </a:rPr>
              <a:t>Decomposition of EM responses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77209"/>
            <a:ext cx="1524000" cy="37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237" y="1939079"/>
            <a:ext cx="1499363" cy="38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3"/>
          <a:stretch/>
        </p:blipFill>
        <p:spPr bwMode="auto">
          <a:xfrm>
            <a:off x="4419600" y="2638425"/>
            <a:ext cx="1524000" cy="32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3124200"/>
            <a:ext cx="7324725" cy="7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766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037686" cy="685800"/>
          </a:xfrm>
        </p:spPr>
        <p:txBody>
          <a:bodyPr/>
          <a:lstStyle/>
          <a:p>
            <a:r>
              <a:rPr lang="en-CA" dirty="0" smtClean="0"/>
              <a:t>Our strategy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9812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itchFamily="34" charset="0"/>
                <a:cs typeface="Arial" pitchFamily="34" charset="0"/>
              </a:rPr>
              <a:t>First linearize JIP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28956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itchFamily="34" charset="0"/>
                <a:cs typeface="Arial" pitchFamily="34" charset="0"/>
              </a:rPr>
              <a:t>Then use </a:t>
            </a:r>
            <a:r>
              <a:rPr lang="en-CA" dirty="0" err="1" smtClean="0">
                <a:latin typeface="Arial" pitchFamily="34" charset="0"/>
                <a:cs typeface="Arial" pitchFamily="34" charset="0"/>
              </a:rPr>
              <a:t>Biot-Savart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1247680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037686" cy="685800"/>
          </a:xfrm>
        </p:spPr>
        <p:txBody>
          <a:bodyPr/>
          <a:lstStyle/>
          <a:p>
            <a:r>
              <a:rPr lang="en-CA" dirty="0" smtClean="0"/>
              <a:t>Details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4916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b="1" dirty="0" smtClean="0">
                <a:solidFill>
                  <a:srgbClr val="FF0000"/>
                </a:solidFill>
              </a:rPr>
              <a:t>Auxiliary</a:t>
            </a:r>
            <a:r>
              <a:rPr lang="en-CA" dirty="0" smtClean="0"/>
              <a:t> equations approach</a:t>
            </a:r>
            <a:endParaRPr lang="en-CA" dirty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 modelling: time domain</a:t>
            </a:r>
            <a:br>
              <a:rPr lang="en-CA" dirty="0"/>
            </a:br>
            <a:endParaRPr lang="en-CA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1" y="2340582"/>
            <a:ext cx="3161029" cy="53909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28" y="3130761"/>
            <a:ext cx="2866980" cy="52683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9601" y="3915228"/>
            <a:ext cx="7681322" cy="2362200"/>
            <a:chOff x="609601" y="3886200"/>
            <a:chExt cx="7681322" cy="2362200"/>
          </a:xfrm>
        </p:grpSpPr>
        <p:sp>
          <p:nvSpPr>
            <p:cNvPr id="6" name="Rounded Rectangle 5"/>
            <p:cNvSpPr/>
            <p:nvPr/>
          </p:nvSpPr>
          <p:spPr>
            <a:xfrm>
              <a:off x="609601" y="3886200"/>
              <a:ext cx="7681322" cy="23622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023" y="4558587"/>
              <a:ext cx="5127377" cy="394413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100" y="5010150"/>
              <a:ext cx="4207079" cy="736239"/>
            </a:xfrm>
            <a:prstGeom prst="rect">
              <a:avLst/>
            </a:prstGeom>
          </p:spPr>
        </p:pic>
        <p:pic>
          <p:nvPicPr>
            <p:cNvPr id="13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5897800"/>
              <a:ext cx="2740523" cy="27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79495" y="4019490"/>
              <a:ext cx="30877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Cole-Cole model, </a:t>
              </a:r>
              <a:r>
                <a:rPr lang="en-CA" sz="2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en-CA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 1</a:t>
              </a:r>
              <a:endParaRPr lang="en-CA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24600" y="339418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Marchant et al. (2014)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32"/>
          <p:cNvSpPr/>
          <p:nvPr/>
        </p:nvSpPr>
        <p:spPr>
          <a:xfrm>
            <a:off x="609600" y="5514976"/>
            <a:ext cx="7543800" cy="809624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tool to compute Airborne TEM-IP responses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entagon 15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hevron 18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6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219200"/>
            <a:ext cx="8305800" cy="4419600"/>
          </a:xfrm>
        </p:spPr>
        <p:txBody>
          <a:bodyPr/>
          <a:lstStyle/>
          <a:p>
            <a:r>
              <a:rPr lang="en-CA" sz="2800" dirty="0" smtClean="0"/>
              <a:t>Conductivity model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example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719299" y="1874837"/>
            <a:ext cx="3333261" cy="4525963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- 20 m core cells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- 69 x 69 x 50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457200" lvl="1" indent="0">
              <a:buFontTx/>
              <a:buNone/>
            </a:pPr>
            <a:r>
              <a:rPr lang="el-GR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kern="0" baseline="-25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kern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η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0.2</a:t>
            </a:r>
          </a:p>
          <a:p>
            <a:pPr marL="457200" lvl="1" indent="0">
              <a:buFontTx/>
              <a:buNone/>
            </a:pP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τ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= 0.01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- 80m x 80m x 80m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- 60m below surface</a:t>
            </a:r>
          </a:p>
          <a:p>
            <a:pPr lvl="1">
              <a:buFontTx/>
              <a:buChar char="-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5175307" y="5175952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Depth (m)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2" name="Picture 4" descr="C:\Users\SEOGI\AppData\Local\Temp\x10sctmp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5" t="51302" r="31576" b="32118"/>
          <a:stretch/>
        </p:blipFill>
        <p:spPr bwMode="auto">
          <a:xfrm>
            <a:off x="703546" y="4705457"/>
            <a:ext cx="4419600" cy="111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 bwMode="auto">
          <a:xfrm>
            <a:off x="703546" y="4705457"/>
            <a:ext cx="4419600" cy="11195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03063" y="481103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-60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03063" y="5277479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-160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966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-400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78826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400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8" descr="C:\Users\SEOGI\AppData\Local\Temp\x10sctmp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2" t="20313" r="32796" b="18228"/>
          <a:stretch/>
        </p:blipFill>
        <p:spPr bwMode="auto">
          <a:xfrm>
            <a:off x="1814286" y="1973262"/>
            <a:ext cx="2305534" cy="237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 rot="5400000">
            <a:off x="1625593" y="2014546"/>
            <a:ext cx="2682891" cy="2295528"/>
            <a:chOff x="1509486" y="2362200"/>
            <a:chExt cx="3291115" cy="2295528"/>
          </a:xfrm>
        </p:grpSpPr>
        <p:cxnSp>
          <p:nvCxnSpPr>
            <p:cNvPr id="14" name="직선 연결선 13"/>
            <p:cNvCxnSpPr/>
            <p:nvPr/>
          </p:nvCxnSpPr>
          <p:spPr bwMode="auto">
            <a:xfrm flipV="1">
              <a:off x="1509486" y="2362200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/>
            <p:nvPr/>
          </p:nvCxnSpPr>
          <p:spPr bwMode="auto">
            <a:xfrm flipV="1">
              <a:off x="1509487" y="4657727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" name="그룹 18"/>
          <p:cNvGrpSpPr/>
          <p:nvPr/>
        </p:nvGrpSpPr>
        <p:grpSpPr>
          <a:xfrm rot="10800000">
            <a:off x="1636489" y="1981427"/>
            <a:ext cx="2682890" cy="2357210"/>
            <a:chOff x="1509486" y="2297343"/>
            <a:chExt cx="3291114" cy="2357210"/>
          </a:xfrm>
        </p:grpSpPr>
        <p:cxnSp>
          <p:nvCxnSpPr>
            <p:cNvPr id="20" name="직선 연결선 19"/>
            <p:cNvCxnSpPr/>
            <p:nvPr/>
          </p:nvCxnSpPr>
          <p:spPr bwMode="auto">
            <a:xfrm flipV="1">
              <a:off x="1509486" y="2297343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/>
            <p:nvPr/>
          </p:nvCxnSpPr>
          <p:spPr bwMode="auto">
            <a:xfrm flipV="1">
              <a:off x="1509486" y="4654552"/>
              <a:ext cx="329111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5" name="그룹 24"/>
          <p:cNvGrpSpPr/>
          <p:nvPr/>
        </p:nvGrpSpPr>
        <p:grpSpPr>
          <a:xfrm>
            <a:off x="1819276" y="1600200"/>
            <a:ext cx="2295524" cy="369332"/>
            <a:chOff x="1819276" y="1836737"/>
            <a:chExt cx="229552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209800" y="1836737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itchFamily="34" charset="0"/>
                  <a:cs typeface="Arial" pitchFamily="34" charset="0"/>
                </a:rPr>
                <a:t>8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00 m</a:t>
              </a:r>
              <a:endParaRPr lang="en-CA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 bwMode="auto">
            <a:xfrm flipH="1">
              <a:off x="1819276" y="2021403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화살표 연결선 25"/>
            <p:cNvCxnSpPr/>
            <p:nvPr/>
          </p:nvCxnSpPr>
          <p:spPr bwMode="auto">
            <a:xfrm>
              <a:off x="3724276" y="2019300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그룹 27"/>
          <p:cNvGrpSpPr/>
          <p:nvPr/>
        </p:nvGrpSpPr>
        <p:grpSpPr>
          <a:xfrm rot="5400000">
            <a:off x="3163372" y="2974459"/>
            <a:ext cx="2295524" cy="369332"/>
            <a:chOff x="1819276" y="1836737"/>
            <a:chExt cx="2295524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2209800" y="1836737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itchFamily="34" charset="0"/>
                  <a:cs typeface="Arial" pitchFamily="34" charset="0"/>
                </a:rPr>
                <a:t>8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00 m</a:t>
              </a:r>
              <a:endParaRPr lang="en-CA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 bwMode="auto">
            <a:xfrm flipH="1">
              <a:off x="1819276" y="2021403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직선 화살표 연결선 30"/>
            <p:cNvCxnSpPr/>
            <p:nvPr/>
          </p:nvCxnSpPr>
          <p:spPr bwMode="auto">
            <a:xfrm>
              <a:off x="3724276" y="2019300"/>
              <a:ext cx="39052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2" name="TextBox 41"/>
          <p:cNvSpPr txBox="1"/>
          <p:nvPr/>
        </p:nvSpPr>
        <p:spPr>
          <a:xfrm>
            <a:off x="2235200" y="43434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East-West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926350" y="294586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North-South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821243" y="1979941"/>
            <a:ext cx="2289778" cy="2365348"/>
          </a:xfrm>
          <a:prstGeom prst="rect">
            <a:avLst/>
          </a:prstGeom>
          <a:solidFill>
            <a:srgbClr val="0000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 bwMode="auto">
          <a:xfrm>
            <a:off x="1814286" y="3115137"/>
            <a:ext cx="230553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/>
          <p:cNvSpPr/>
          <p:nvPr/>
        </p:nvSpPr>
        <p:spPr bwMode="auto">
          <a:xfrm>
            <a:off x="710360" y="4708372"/>
            <a:ext cx="4412782" cy="1116639"/>
          </a:xfrm>
          <a:prstGeom prst="rect">
            <a:avLst/>
          </a:prstGeom>
          <a:solidFill>
            <a:srgbClr val="0000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703546" y="4698545"/>
            <a:ext cx="4419600" cy="607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직선 연결선 37"/>
          <p:cNvCxnSpPr/>
          <p:nvPr/>
        </p:nvCxnSpPr>
        <p:spPr bwMode="auto">
          <a:xfrm flipH="1">
            <a:off x="575706" y="5010631"/>
            <a:ext cx="460429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직선 연결선 39"/>
          <p:cNvCxnSpPr/>
          <p:nvPr/>
        </p:nvCxnSpPr>
        <p:spPr bwMode="auto">
          <a:xfrm flipH="1">
            <a:off x="575706" y="5457037"/>
            <a:ext cx="460429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연결선 40"/>
          <p:cNvCxnSpPr/>
          <p:nvPr/>
        </p:nvCxnSpPr>
        <p:spPr bwMode="auto">
          <a:xfrm flipH="1">
            <a:off x="2727080" y="4698547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직선 연결선 43"/>
          <p:cNvCxnSpPr/>
          <p:nvPr/>
        </p:nvCxnSpPr>
        <p:spPr bwMode="auto">
          <a:xfrm flipH="1">
            <a:off x="3198790" y="4703383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직선 연결선 46"/>
          <p:cNvCxnSpPr/>
          <p:nvPr/>
        </p:nvCxnSpPr>
        <p:spPr bwMode="auto">
          <a:xfrm flipH="1">
            <a:off x="703546" y="4705198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연결선 47"/>
          <p:cNvCxnSpPr/>
          <p:nvPr/>
        </p:nvCxnSpPr>
        <p:spPr bwMode="auto">
          <a:xfrm flipH="1">
            <a:off x="5123142" y="4708372"/>
            <a:ext cx="4" cy="1256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2205594" y="6107668"/>
            <a:ext cx="1518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East-West (m)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76708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-30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33908" y="5854700"/>
            <a:ext cx="7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50</a:t>
            </a:r>
            <a:endParaRPr lang="en-CA" sz="16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019800" y="3429000"/>
            <a:ext cx="2209800" cy="1256985"/>
            <a:chOff x="6019800" y="3429000"/>
            <a:chExt cx="2209800" cy="1256985"/>
          </a:xfrm>
        </p:grpSpPr>
        <p:sp>
          <p:nvSpPr>
            <p:cNvPr id="54" name="모서리가 둥근 직사각형 23"/>
            <p:cNvSpPr/>
            <p:nvPr/>
          </p:nvSpPr>
          <p:spPr bwMode="auto">
            <a:xfrm>
              <a:off x="6019800" y="4224377"/>
              <a:ext cx="2209800" cy="46160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5" name="모서리가 둥근 직사각형 23"/>
            <p:cNvSpPr/>
            <p:nvPr/>
          </p:nvSpPr>
          <p:spPr bwMode="auto">
            <a:xfrm>
              <a:off x="6019800" y="3429000"/>
              <a:ext cx="2209800" cy="46160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45" name="Pentagon 4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58" name="Chevron 57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59" name="Chevron 58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hevron 5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61" name="Chevron 6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98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219200"/>
            <a:ext cx="8305800" cy="4419600"/>
          </a:xfrm>
        </p:spPr>
        <p:txBody>
          <a:bodyPr/>
          <a:lstStyle/>
          <a:p>
            <a:r>
              <a:rPr lang="en-CA" sz="2800" dirty="0" smtClean="0"/>
              <a:t>IP model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example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719299" y="1874837"/>
            <a:ext cx="3333261" cy="4525963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- 20 m core cells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- 69 x 69 x 50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457200" lvl="1" indent="0">
              <a:buFontTx/>
              <a:buNone/>
            </a:pPr>
            <a:r>
              <a:rPr lang="el-GR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kern="0" baseline="-25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kern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η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0.2</a:t>
            </a:r>
          </a:p>
          <a:p>
            <a:pPr marL="457200" lvl="1" indent="0">
              <a:buFontTx/>
              <a:buNone/>
            </a:pP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τ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= 0.01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- 80m x 80m x 80m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- 60m below surface</a:t>
            </a:r>
          </a:p>
          <a:p>
            <a:pPr lvl="1">
              <a:buFontTx/>
              <a:buChar char="-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51966" y="4621329"/>
            <a:ext cx="5716518" cy="1824893"/>
            <a:chOff x="76200" y="4621329"/>
            <a:chExt cx="5716518" cy="1824893"/>
          </a:xfrm>
        </p:grpSpPr>
        <p:sp>
          <p:nvSpPr>
            <p:cNvPr id="36" name="TextBox 35"/>
            <p:cNvSpPr txBox="1"/>
            <p:nvPr/>
          </p:nvSpPr>
          <p:spPr>
            <a:xfrm rot="5400000">
              <a:off x="4899541" y="5175952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Depth (m)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76200" y="4698545"/>
              <a:ext cx="5569163" cy="1747677"/>
              <a:chOff x="105620" y="4774745"/>
              <a:chExt cx="5569163" cy="1747677"/>
            </a:xfrm>
          </p:grpSpPr>
          <p:pic>
            <p:nvPicPr>
              <p:cNvPr id="12292" name="Picture 4" descr="C:\Users\SEOGI\AppData\Local\Temp\x10sctmp1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25" t="51302" r="31576" b="32118"/>
              <a:stretch/>
            </p:blipFill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직선 연결선 8"/>
              <p:cNvCxnSpPr/>
              <p:nvPr/>
            </p:nvCxnSpPr>
            <p:spPr bwMode="auto">
              <a:xfrm>
                <a:off x="457200" y="4774745"/>
                <a:ext cx="4419600" cy="607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직사각형 31"/>
              <p:cNvSpPr/>
              <p:nvPr/>
            </p:nvSpPr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 bwMode="auto">
              <a:xfrm flipH="1">
                <a:off x="329360" y="5086831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직선 연결선 39"/>
              <p:cNvCxnSpPr/>
              <p:nvPr/>
            </p:nvCxnSpPr>
            <p:spPr bwMode="auto">
              <a:xfrm flipH="1">
                <a:off x="329360" y="5533237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직선 연결선 40"/>
              <p:cNvCxnSpPr/>
              <p:nvPr/>
            </p:nvCxnSpPr>
            <p:spPr bwMode="auto">
              <a:xfrm flipH="1">
                <a:off x="2480734" y="4774747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직선 연결선 43"/>
              <p:cNvCxnSpPr/>
              <p:nvPr/>
            </p:nvCxnSpPr>
            <p:spPr bwMode="auto">
              <a:xfrm flipH="1">
                <a:off x="2952444" y="4779583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TextBox 42"/>
              <p:cNvSpPr txBox="1"/>
              <p:nvPr/>
            </p:nvSpPr>
            <p:spPr>
              <a:xfrm>
                <a:off x="4956717" y="488723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56717" y="5353679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-160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7" name="직선 연결선 46"/>
              <p:cNvCxnSpPr/>
              <p:nvPr/>
            </p:nvCxnSpPr>
            <p:spPr bwMode="auto">
              <a:xfrm flipH="1">
                <a:off x="457200" y="4781398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직선 연결선 47"/>
              <p:cNvCxnSpPr/>
              <p:nvPr/>
            </p:nvCxnSpPr>
            <p:spPr bwMode="auto">
              <a:xfrm flipH="1">
                <a:off x="4876796" y="4784572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9" name="TextBox 48"/>
              <p:cNvSpPr txBox="1"/>
              <p:nvPr/>
            </p:nvSpPr>
            <p:spPr>
              <a:xfrm>
                <a:off x="1959248" y="6183868"/>
                <a:ext cx="1518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East-West (m)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562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1303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-30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5875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50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53248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480973" y="1600200"/>
            <a:ext cx="3014827" cy="3081754"/>
            <a:chOff x="1480973" y="1600200"/>
            <a:chExt cx="3014827" cy="3081754"/>
          </a:xfrm>
        </p:grpSpPr>
        <p:grpSp>
          <p:nvGrpSpPr>
            <p:cNvPr id="45" name="그룹 44"/>
            <p:cNvGrpSpPr/>
            <p:nvPr/>
          </p:nvGrpSpPr>
          <p:grpSpPr>
            <a:xfrm>
              <a:off x="1636489" y="1600200"/>
              <a:ext cx="2859311" cy="2903555"/>
              <a:chOff x="1636489" y="1836737"/>
              <a:chExt cx="2859311" cy="2903555"/>
            </a:xfrm>
          </p:grpSpPr>
          <p:pic>
            <p:nvPicPr>
              <p:cNvPr id="6" name="Picture 8" descr="C:\Users\SEOGI\AppData\Local\Temp\x10sctmp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2" t="20313" r="32796" b="18228"/>
              <a:stretch/>
            </p:blipFill>
            <p:spPr bwMode="auto">
              <a:xfrm>
                <a:off x="1814286" y="2209799"/>
                <a:ext cx="2305534" cy="2370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직선 연결선 2"/>
              <p:cNvCxnSpPr/>
              <p:nvPr/>
            </p:nvCxnSpPr>
            <p:spPr bwMode="auto">
              <a:xfrm>
                <a:off x="1814286" y="3351674"/>
                <a:ext cx="230553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2" name="그룹 11"/>
              <p:cNvGrpSpPr/>
              <p:nvPr/>
            </p:nvGrpSpPr>
            <p:grpSpPr>
              <a:xfrm rot="5400000">
                <a:off x="1625593" y="2251083"/>
                <a:ext cx="2682891" cy="2295528"/>
                <a:chOff x="1509486" y="2362200"/>
                <a:chExt cx="3291115" cy="2295528"/>
              </a:xfrm>
            </p:grpSpPr>
            <p:cxnSp>
              <p:nvCxnSpPr>
                <p:cNvPr id="14" name="직선 연결선 13"/>
                <p:cNvCxnSpPr/>
                <p:nvPr/>
              </p:nvCxnSpPr>
              <p:spPr bwMode="auto">
                <a:xfrm flipV="1">
                  <a:off x="1509486" y="2362200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직선 연결선 14"/>
                <p:cNvCxnSpPr/>
                <p:nvPr/>
              </p:nvCxnSpPr>
              <p:spPr bwMode="auto">
                <a:xfrm flipV="1">
                  <a:off x="1509487" y="4657727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9" name="그룹 18"/>
              <p:cNvGrpSpPr/>
              <p:nvPr/>
            </p:nvGrpSpPr>
            <p:grpSpPr>
              <a:xfrm rot="10800000">
                <a:off x="1636489" y="2217964"/>
                <a:ext cx="2682890" cy="2357210"/>
                <a:chOff x="1509486" y="2297343"/>
                <a:chExt cx="3291114" cy="2357210"/>
              </a:xfrm>
            </p:grpSpPr>
            <p:cxnSp>
              <p:nvCxnSpPr>
                <p:cNvPr id="20" name="직선 연결선 19"/>
                <p:cNvCxnSpPr/>
                <p:nvPr/>
              </p:nvCxnSpPr>
              <p:spPr bwMode="auto">
                <a:xfrm flipV="1">
                  <a:off x="1509486" y="2297343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직선 연결선 20"/>
                <p:cNvCxnSpPr/>
                <p:nvPr/>
              </p:nvCxnSpPr>
              <p:spPr bwMode="auto">
                <a:xfrm flipV="1">
                  <a:off x="1509486" y="4654552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25" name="그룹 24"/>
              <p:cNvGrpSpPr/>
              <p:nvPr/>
            </p:nvGrpSpPr>
            <p:grpSpPr>
              <a:xfrm>
                <a:off x="1819276" y="1836737"/>
                <a:ext cx="2295524" cy="369332"/>
                <a:chOff x="1819276" y="1836737"/>
                <a:chExt cx="2295524" cy="36933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2209800" y="1836737"/>
                  <a:ext cx="1447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itchFamily="34" charset="0"/>
                      <a:cs typeface="Arial" pitchFamily="34" charset="0"/>
                    </a:rPr>
                    <a:t>8</a:t>
                  </a:r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00 m</a:t>
                  </a:r>
                  <a:endParaRPr lang="en-CA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24" name="직선 화살표 연결선 23"/>
                <p:cNvCxnSpPr/>
                <p:nvPr/>
              </p:nvCxnSpPr>
              <p:spPr bwMode="auto">
                <a:xfrm flipH="1">
                  <a:off x="1819276" y="2021403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" name="직선 화살표 연결선 25"/>
                <p:cNvCxnSpPr/>
                <p:nvPr/>
              </p:nvCxnSpPr>
              <p:spPr bwMode="auto">
                <a:xfrm>
                  <a:off x="3724276" y="2019300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28" name="그룹 27"/>
              <p:cNvGrpSpPr/>
              <p:nvPr/>
            </p:nvGrpSpPr>
            <p:grpSpPr>
              <a:xfrm rot="5400000">
                <a:off x="3163372" y="3210996"/>
                <a:ext cx="2295524" cy="369332"/>
                <a:chOff x="1819276" y="1836737"/>
                <a:chExt cx="2295524" cy="369332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2209800" y="1836737"/>
                  <a:ext cx="1447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itchFamily="34" charset="0"/>
                      <a:cs typeface="Arial" pitchFamily="34" charset="0"/>
                    </a:rPr>
                    <a:t>8</a:t>
                  </a:r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00 m</a:t>
                  </a:r>
                  <a:endParaRPr lang="en-CA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30" name="직선 화살표 연결선 29"/>
                <p:cNvCxnSpPr/>
                <p:nvPr/>
              </p:nvCxnSpPr>
              <p:spPr bwMode="auto">
                <a:xfrm flipH="1">
                  <a:off x="1819276" y="2021403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직선 화살표 연결선 30"/>
                <p:cNvCxnSpPr/>
                <p:nvPr/>
              </p:nvCxnSpPr>
              <p:spPr bwMode="auto">
                <a:xfrm>
                  <a:off x="3724276" y="2019300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42" name="TextBox 41"/>
            <p:cNvSpPr txBox="1"/>
            <p:nvPr/>
          </p:nvSpPr>
          <p:spPr>
            <a:xfrm>
              <a:off x="2235200" y="43434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East-West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926350" y="294586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North-South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7" name="모서리가 둥근 직사각형 23"/>
          <p:cNvSpPr/>
          <p:nvPr/>
        </p:nvSpPr>
        <p:spPr bwMode="auto">
          <a:xfrm>
            <a:off x="6019800" y="4582706"/>
            <a:ext cx="2209800" cy="75402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Pentagon 57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59" name="Chevron 58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60" name="Chevron 59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hevron 60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62" name="Chevron 61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933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sz="2800" dirty="0" smtClean="0"/>
              <a:t>Geometry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example</a:t>
            </a:r>
            <a:br>
              <a:rPr lang="en-CA" dirty="0" smtClean="0"/>
            </a:br>
            <a:endParaRPr lang="en-CA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85826"/>
            <a:ext cx="3828753" cy="382875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19299" y="1570037"/>
            <a:ext cx="3333261" cy="4525963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VMD source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- 30m </a:t>
            </a: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surface</a:t>
            </a: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Coincident loop</a:t>
            </a: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Step-off waveform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7×14 = 112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-Rx pair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Receivers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Collocated with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Measuring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- 10</a:t>
            </a:r>
            <a:r>
              <a:rPr lang="en-US" kern="0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10</a:t>
            </a:r>
            <a:r>
              <a:rPr lang="en-US" kern="0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</a:p>
        </p:txBody>
      </p:sp>
      <p:sp>
        <p:nvSpPr>
          <p:cNvPr id="15" name="Pentagon 1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hevron 17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493498" y="1855546"/>
            <a:ext cx="915578" cy="926712"/>
            <a:chOff x="1493498" y="1855546"/>
            <a:chExt cx="915578" cy="926712"/>
          </a:xfrm>
        </p:grpSpPr>
        <p:grpSp>
          <p:nvGrpSpPr>
            <p:cNvPr id="7" name="그룹 152"/>
            <p:cNvGrpSpPr/>
            <p:nvPr/>
          </p:nvGrpSpPr>
          <p:grpSpPr>
            <a:xfrm flipH="1">
              <a:off x="1676400" y="2270885"/>
              <a:ext cx="457200" cy="511373"/>
              <a:chOff x="1037771" y="1678304"/>
              <a:chExt cx="609600" cy="825573"/>
            </a:xfrm>
          </p:grpSpPr>
          <p:cxnSp>
            <p:nvCxnSpPr>
              <p:cNvPr id="9" name="직선 연결선 138"/>
              <p:cNvCxnSpPr/>
              <p:nvPr/>
            </p:nvCxnSpPr>
            <p:spPr bwMode="auto">
              <a:xfrm>
                <a:off x="1037771" y="1678304"/>
                <a:ext cx="304800" cy="74937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" name="타원 142"/>
              <p:cNvSpPr/>
              <p:nvPr/>
            </p:nvSpPr>
            <p:spPr bwMode="auto">
              <a:xfrm>
                <a:off x="1037771" y="2362200"/>
                <a:ext cx="609600" cy="141677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11" name="직선 연결선 144"/>
              <p:cNvCxnSpPr>
                <a:stCxn id="10" idx="2"/>
                <a:endCxn id="10" idx="6"/>
              </p:cNvCxnSpPr>
              <p:nvPr/>
            </p:nvCxnSpPr>
            <p:spPr bwMode="auto">
              <a:xfrm>
                <a:off x="1037771" y="2433039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직선 연결선 146"/>
              <p:cNvCxnSpPr>
                <a:stCxn id="10" idx="0"/>
                <a:endCxn id="10" idx="4"/>
              </p:cNvCxnSpPr>
              <p:nvPr/>
            </p:nvCxnSpPr>
            <p:spPr bwMode="auto">
              <a:xfrm flipH="1">
                <a:off x="1342571" y="2362200"/>
                <a:ext cx="0" cy="14167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직선 연결선 149"/>
              <p:cNvCxnSpPr>
                <a:stCxn id="10" idx="3"/>
                <a:endCxn id="10" idx="7"/>
              </p:cNvCxnSpPr>
              <p:nvPr/>
            </p:nvCxnSpPr>
            <p:spPr bwMode="auto">
              <a:xfrm flipV="1">
                <a:off x="1127045" y="2382948"/>
                <a:ext cx="431052" cy="1001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직선 연결선 151"/>
              <p:cNvCxnSpPr>
                <a:stCxn id="10" idx="1"/>
                <a:endCxn id="10" idx="5"/>
              </p:cNvCxnSpPr>
              <p:nvPr/>
            </p:nvCxnSpPr>
            <p:spPr bwMode="auto">
              <a:xfrm>
                <a:off x="1127045" y="2382948"/>
                <a:ext cx="431052" cy="1001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43010" name="Picture 2" descr="https://encrypted-tbn0.gstatic.com/images?q=tbn:ANd9GcRTe7nTYQAQQMaI8wAGmP09yRUAqxK6XLE3SB3ezXVLyqSBEt0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98" y="1855546"/>
              <a:ext cx="915578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4197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6.98751E-7 C 0.03264 0.01157 0.075 0.00069 0.11076 -0.00116 C 0.12795 -0.00879 0.18212 -0.00162 0.19757 -0.00116 C 0.20451 -6.98751E-7 0.21128 0.00139 0.21823 0.00324 C 0.21909 0.00278 0.21979 0.00162 0.22066 0.00208 C 0.22291 0.00324 0.22587 0.01596 0.22725 0.01967 C 0.22621 0.03748 0.225 0.05414 0.2092 0.05507 C 0.20069 0.05553 0.19201 0.05576 0.1835 0.05599 C 0.14896 0.05923 0.11632 0.05992 0.08107 0.06039 C 0.05607 0.05969 0.03073 0.06062 0.0059 0.05599 C -0.00018 0.05645 -0.00625 0.05622 -0.01233 0.05715 C -0.01528 0.05761 -0.0158 0.06363 -0.0165 0.06594 C -0.01684 0.0671 -0.01736 0.06918 -0.01736 0.06918 C -0.01702 0.07728 -0.01858 0.09995 -0.01077 0.10666 C -0.00504 0.12494 0.03003 0.11869 0.03646 0.11893 C 0.04548 0.11777 0.05451 0.11638 0.06371 0.11545 C 0.10382 0.10666 0.02222 0.11268 0.16528 0.11453 C 0.18333 0.11545 0.20104 0.118 0.21909 0.11893 C 0.22014 0.11916 0.22153 0.11893 0.22239 0.11985 C 0.22482 0.12193 0.22934 0.13813 0.23073 0.14206 C 0.23194 0.1453 0.23403 0.15178 0.23403 0.15178 C 0.23021 0.16636 0.22222 0.1652 0.21163 0.16613 C 0.20295 0.16913 0.19323 0.1689 0.18437 0.1696 C 0.14861 0.16821 0.11475 0.16474 0.07864 0.16404 C 0.05781 0.16474 0.04982 0.16659 0.03229 0.16844 C 0.0158 0.17307 0.0033 0.17214 -0.01476 0.17284 C -0.01771 0.17654 -0.01875 0.17839 -0.01979 0.18371 C -0.01893 0.19597 -0.0191 0.21795 -0.00903 0.22466 C -0.00486 0.22744 0.00191 0.22767 0.0059 0.2279 C 0.01284 0.22837 0.01962 0.2286 0.02656 0.22906 C 0.03125 0.22929 0.03594 0.22975 0.04062 0.22998 C 0.08559 0.22952 0.12847 0.23045 0.17274 0.22559 C 0.18854 0.22675 0.20486 0.22443 0.21996 0.23114 C 0.22257 0.23369 0.22725 0.23993 0.22725 0.23993 C 0.22934 0.2478 0.22795 0.24479 0.23073 0.24988 C 0.23142 0.25312 0.23316 0.25983 0.23316 0.25983 C 0.23281 0.26492 0.23333 0.27024 0.23229 0.27533 C 0.23177 0.27765 0.22899 0.27695 0.22725 0.27742 C 0.21996 0.2795 0.21232 0.27973 0.20503 0.28066 C 0.17361 0.27927 0.14219 0.27904 0.11076 0.28181 C 0.10399 0.28505 0.09635 0.28366 0.08923 0.28505 C 0.05816 0.28436 0.0276 0.28413 -0.0033 0.28737 C -0.00625 0.28875 -0.00938 0.28945 -0.01233 0.2906 C -0.01615 0.29408 -0.01667 0.29731 -0.01806 0.30287 C -0.01858 0.30495 -0.01979 0.30935 -0.01979 0.30935 C -0.01927 0.31999 -0.0217 0.32786 -0.01563 0.33364 C -0.01181 0.34151 -0.00209 0.34012 0.00416 0.34128 C 0.01996 0.34845 0.03889 0.34683 0.05538 0.34799 C 0.09982 0.34729 0.14427 0.34752 0.18854 0.34243 C 0.20191 0.34359 0.21458 0.34683 0.22812 0.34683 " pathEditMode="relative" ptsTypes="fffffffffffffffffffffffffffffffffffffffffffffffff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3" y="339725"/>
            <a:ext cx="8047211" cy="685800"/>
          </a:xfrm>
        </p:spPr>
        <p:txBody>
          <a:bodyPr/>
          <a:lstStyle/>
          <a:p>
            <a:r>
              <a:rPr lang="en-CA" dirty="0" smtClean="0"/>
              <a:t>Induced polarization</a:t>
            </a:r>
            <a:endParaRPr lang="en-CA" dirty="0"/>
          </a:p>
        </p:txBody>
      </p:sp>
      <p:grpSp>
        <p:nvGrpSpPr>
          <p:cNvPr id="14" name="그룹 13"/>
          <p:cNvGrpSpPr/>
          <p:nvPr/>
        </p:nvGrpSpPr>
        <p:grpSpPr>
          <a:xfrm>
            <a:off x="460290" y="1676400"/>
            <a:ext cx="6169110" cy="1200329"/>
            <a:chOff x="460290" y="1295400"/>
            <a:chExt cx="6169110" cy="1200329"/>
          </a:xfrm>
        </p:grpSpPr>
        <p:sp>
          <p:nvSpPr>
            <p:cNvPr id="2" name="TextBox 1"/>
            <p:cNvSpPr txBox="1"/>
            <p:nvPr/>
          </p:nvSpPr>
          <p:spPr>
            <a:xfrm>
              <a:off x="2286000" y="1295400"/>
              <a:ext cx="4343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Exploration of massive sulphide deposits </a:t>
              </a:r>
            </a:p>
            <a:p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(Mining application)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90" y="1347209"/>
              <a:ext cx="1659156" cy="1135570"/>
            </a:xfrm>
            <a:prstGeom prst="rect">
              <a:avLst/>
            </a:prstGeom>
          </p:spPr>
        </p:pic>
      </p:grpSp>
      <p:sp>
        <p:nvSpPr>
          <p:cNvPr id="21" name="AutoShape 7" descr="data:image/jpeg;base64,/9j/4AAQSkZJRgABAQAAAQABAAD/2wCEAAkGBxQTEhQUEhQWFhUXFBUUFxYYGBoYGBgUFBQWFxcVFxgZHSggGBolHRQUITEhJSkrLi4uFx8zODMsNygtLisBCgoKDg0OGhAQGywkHyQsLCwsLCwsLCwsLCwsLCwsLCwsLCwsLCwsLCwsLCwsLCwsLCwsLCwsLCwsLCwsLCwsLP/AABEIAJkBSQMBIgACEQEDEQH/xAAcAAACAwEBAQEAAAAAAAAAAAADBAABAgUGBwj/xABDEAABAwIBCgQEAwcCBAcAAAABAAIRAyExBBJBUWFxgZGhsQUTwfAiMtHhUmLxBhRCcoKSoiMzFRdT0iQ0Q1Rkk7L/xAAZAQADAQEBAAAAAAAAAAAAAAAAAQIDBAX/xAApEQACAgICAQMDBAMAAAAAAAAAAQIRAxIhMUEEE1FxkfAiYaHhFDLR/9oADAMBAAIRAxEAPwD12cdEHgqD9kcfQX6LHmbeGPQweivzB7n1XYYhGnQM73vuqPDkUMH3P6LWf7kIA3nbtt1QPHks5+zp6qrbEAbBOnp+q219/qOgKwOB2qe/cpAFY+NQWi8avohNd7Kk6wgVhg9TP1oJI1cvooTv72QFh85TO2FL5+McoPoo2odeCQrGA7b3UDuCGH7evorD0Cs27eqJhDLvsqzr6NiLCwodsUz9/JYa4a/VUa0EDGZjgEWFm2uVh2/us02TgL+9ajwQbyN6Nh2aztoVBywDtCoI2ALKou9hZgqp92TsVms9QuQi7RPqqi2g9EbDsNKpDa8nDnP3RA06gixNlAFabN9xVZ27mlv3v/WDW0mn4T/qFxMZ1vhboMTzTbEpLyGLlCUUUwVfkD2UyfcQFSVt1HatNpbU7D3EALjsUJMpjylhzdqBe4gSpHFNWaaA9xCykHWjlirydo5ID3BNx1jgqB1fTtZAa7bG6f1U83WeZ9lI3Dzu6SpO3t9ZQfN39CPqrFScIQAYu1/br9VM8+8PVBzyP0jso2rs5G6QBs8augPUX6LQqDdx/RANUHExvstA+xdMQwHe4vzWmv8Ad/0Suf8Amj3tCsv3e9oSENF27lHZZzhr5fZLtfO3df7qF86j71GEqAZnb2PeSqz9l0ueI98lpp2++CVMXAyKg0wd6pztWbOqQP1S7hOv3uV5m07vclFCdII/O0j07CCrnYDyWA2Bq96JWg4aZ4g90qFsbycNJv8ADtQsvyQksNOrTGaZ+IuAOyM090QOOoxz6zZEc0a/VFBukV4VlZDznQ6LfAHuAJFpJAgWxwRC17vjzZnSME1Q8S8umWUmtdVhzi02wIzLmwDsN6QmoQyo6kaD3Ak0wflhxFjqsCovng2aWqZZqbL7voFM7bzlVUyxxEOIkaQL9R6IQq/mB4IM+A4M48FRfuOPuVhudE+kBUJmwFtPpKLAKDrHvep5U3AHvggNdBnNEnViiiuJgk8498kWBXlxrVQ4aPTsjMc3XzKst04crosTYuWztQRkpL9It73LpMaI+Q7xEcdSha0ElzY4gp2S5ARRdEzB3g/dZD3awU0HbCqImTmzzTsi/lA/N2LNSDHotk/l6Hutspg2AvtlGwUuymRolaLJ0n3vC26iStCjFk9jNoFmn3ZU9to080w1kJTLK18SOFk9gUW2bZRjH3zWvLCBTq2k6DHsSq88+5RuN45X2cQxs6DvCs1BrjfMdEAP2dJ9AqcRrjp3Cs6xkHdwP2KgdOmeR7BKZsX9b/4hanWSebvSUAMh3u/qArLtqVHDeLFa49/RMBgP9h3orn2QPRLB+3kT6Bak6zyB+6ADh2zkZ6FTOG7gR2QA7f72Kw7UeR9CAkIYmcYI2/F91rzNw3263SwfsCttTeOIP3QIZa7YOncQrDhqHSeqXD/zBFAJ27rp0Q2Gjf19LLQI/EOxQAIxiNojqisqHVO0Ge0IohsK1h1j3rC0KY0gcIHS6ESNNt8jrKLNrfUdkqM3I2BGFuf0VuY44EDbCA4vGiOBH2VA1NWzR3EJMP3s1+7TJJxGbou0GYnVK2yk0OkuJJuQb378itikQBoiBfOH+WC2KB1A8PUGClqL3fFkNRsScd0d1mm0ONpEXw9UaQMbch3WHupzDnD154JNAprwGFK0weJ7aFptIRdo98CqZm4tHFZqvJGkbfcpE7PoqtTA1c47n0S7GfomA+Ac4g6rDkf0QxUP8I6fYKWjWMmYFIDEe+K23cRxjsYQ6j5x9QgOqkYGd0+pUlpWPFvBBdR2mdhIPFK08t19PoITgqSPf1SsdNEbUjEklHGU4WJ5/olCRoPDFYYdXqehwRYOKZ0n1dREoQqkHH07pYVTax9Oq35hOvdo7IsNaGXPcRfpdY8w6SgVZ/E4DZf0QPLIvcjfr2IsEhnPM3uMZGCuowOPzb/tpQTU1nbcR1spVyljYzjbZJ5QCiwoLToEYCRrPuUbyzqb1+iqhlLSJm3H9Vec3W7kfoixcnj+A3hQ1QMZH90cwEAOOIvuP2Wg46OgJ5hdRsHDxiHRzI55yjnbW8SO8pYuGkDeM7tCvN0iRtuR3QAwHR+tuYUFQaCNxPYoDZ+4w5SVZGud8yOqAGDGnqZ5EKW122jsUrMaY4W4xgrzh/LtEFvKUANZ22d4B6yp5g0ngfQyls/dvi3/AOVrzLfbOb1QKxhzxpPOZ6lTzRpPoUs2rGEDjY8AisqHVO64/wAjZAmxlrvze99pWwRpjfCWaRu2RI6Ao7Nh4aORTMpSGWHUY5j1hFzjpIPvilWuOzhcdMFpr/Yk9EjJsZDxu3R6rYA/UAeiWY6cB07yJCYpv1RuBnpZBEmMUxqtuW5voshUcps6QCI0TI4JZzjv3QebSltyLTi7G35TFmi+2QODgCOaptZ0atuHUWKTl0fCBw9WlFpSB9Ph6GyVhqkHg/iN9ZB6Gy0KbdQ3ER2hEosMXJOyBbkigxgPe4qWhbgmAg/C1gHEfWVrznaYPvWsPcTYenUIAYdJA96QVLZcVfLCVcoOk/UdCEFuUzpG4wDwWA3GDO4lEpUXYnvPRRZskqLdh7CSqAbZ3DuAF1GZOM25N9Fx0CFVyJp0W3fUJMcZJM5/mAEWJ/qNtsJllWZgQIxggnZhCy/I5Jg2tGnRqOAWxQIAhpdpOA6CUjS0wtJjTEHGbaZCvKA4WGGjQegCwM6xzROwHXhgmHMqDVe95MX2QSgQqWkxAvuMcZC2+RF9EYRcpipTsAIwM3idlwTCunk1W0NAbwvOF5EJWNWxMudOLiIH6WsiipGBAM3wF+Z6rRDmuIO+wm2+QOCtlAPjNjcXNHbSiytTIa5wxxuC3lq9yqNLXOOom23n1XRHhTyD8M8ZjcZ6K2+EvMWI26e6VjpnKNJwuBGvdv0Iv7o/8Z6/9q6FTw2o07L4kYDExK5//FaH/XZ1Rsg0l8HjzfQ6dhkclRkfwu5fZAL93MKs8gafe5dxNhxXjWOH3UzhOEHd9kEZS6NfEhV+8bY3ifRFBYwBqjl9CrDDoBG6w7pbztYB3EdoCsO1An+iYRQWNZ7hjHE4qg8aoOwwgCodE8M4dFfna+uPOEUFhp2xx+xVtnEY/lPpmhAbUGsHdCst38RbnCAsN52sQdeHqtNeDo5AHnKCKhH8Q426wjU6s6TzJHRCIkw7HaonYSO0IrX6zf8AmPaENlTYT72lFFVp0kcf1TOeUg1N+o8jfrC3nyfYPQ3QYnQDtmVYA1R/QEiGxkEbQdYN1ppB0zG2DxSz3RgR1CgFruA4z3Ui4HaeUBtRjntlgcC45occ0YzBuOC34x4zQqVSyjmB1Oz8w2IcJaWltta5xdHzMbphw1DDCYQcmyOmJcwNBJBcZxO3Soat2axnrFxaGmV/zXnSQeohFZXuLjfA+qGGk3Btv7YFVXyScAeAJnrZBKlFjtOqNpONoHqpUrE/MRY2kHDeCuWXubaTH8rSO89UzQqEmxERjnQOAUtj08jgrA6RzP1RInSDq9gyhU4xgnkT0wCO0OOHa/VZtlcGX0naeZnur/d3aCOfZHou/FHDVzT9LJy4QAQNc/VIdidDJzGvXI9dKYZk04+qdpZBCcp0NiBcvo5TPD9K0cgMRc+9a7LMmRW0QFLkkbRxTZwq2RAjNc7yyf4nWE6BIi91z/8AguVMdLKgcLaTcA9t69TlWQsqjNe3OEg31jAo1DJQ0QLDQNVlGx1RxUjiHwfzQC8Q4i9rg62lbyHwTy3SH50a8Rs1LvCmrawDAQp5LUEhKp4ex3zMbOuIVt8NpD+ALeXh8fA7NxkxPdJ+IOqfu/8A4cicwAaSREWOE4XMqW6s0UUeT8U/a00ctYA1zcmax3mDMhznRYjEkAX0cjK9B4b+0IrsFRjS0HAHHYeIhfH3ZPlFPKiXMIGe4vLiTDnQ1x2ugiQBgvf5JVbTFN+dTYwtbTewO+WpJADQb49ysFKTNoRj5PRVawLXF5hoDpJNg0zJncvF/u4/94/k3/uTvinjGTVmup+fTI/iAqNn4T/FfAbVxfJyP/rM/wDsanR0ao41xq5HuVM/cOBA7pUSLgep5hWx+kdiOpsvdo8Iaz/5Z3+is1I2bnHsZSocDpB2HNWm7Lb4A7IoVjEk694CpzTjmk7bD6Jc7RB236BXMaIOsC/dFBYYVNY5g95VgjQQOXqUE5RHzZ2+3W6nmjW08RPaUUKwrh+Zv9UHtClNurM6epQvNIwJA3NI7KNdOGY7+kegSAdYw/oGpimNYI4fZc+nuHMj0TdKfwgjiqRlN0NNMYj/AB+t0dtbf1hApPGiRsmUdhGrr90NHO5Gg7Vmndj3RRVOooAE4dWj1WmOGkdGj1UE2HztnVwWs/fzn6ILHfhJGwRCqrUeLQTuLQkFm6ewuGyCFtr3TfMdtkNKw1gxEA8Sr8oHFo3gR3UseyGPNO0cZ7qy4aAOUX4fVDFEayNov2V0Q2SS4HbcX0TJUuybiYcHAy6ecdCozKBOAGi+PRMvZLREHbIN0maTr3EYGxHAKGbRnYwwAEfJh+aeqbyHK5JafhGAvpXMdQcIBzc2NJMgn+KVkMioGlzBMCCZO8a9ahlqmeu8OogukkmNcQu1TbK8vX8Tp0GgZwDibBzTmnZINiu74Rl7agsWyIkB0kTrBAI4qbfwbQxcbWvvydJtIIuaFTSthZNs7ccYpGQrYzXwRArSUTSylAFArTERQhRWmIzm2hKspFjmsZTaKcG4IGa6ZjN1HYnFRQ0M8l+1nhNR9N3lOJkkmmQCCTOA4yvntLJXeHupVqmc98P/ANJ+eM0lzSyqBnFpLfjEEEadC+yZfXFNpe4EjYJXmf2n/ZYZYPNl/mNEU2uLQwCbzmiTNtOgLlnjpto2jLg5Pg37FZBlbDXpQHVGltTMbmznQXNItjadeK3/AMn8h/D0+68j4bVf4fVyj4i3KcwmmHj/AEiMSSM4Xgtg3jBdP/mblP8A8flU/wC5aRyqueyG5I8oXamkbvSTdW4k6L7YnkEGYvYcz6HurOWPc1rJaWNJdmtaZLnADOc7EwBYb17R5qoIcLy3gVGtOtp6H0Qm1pwJHTqQrJmwAO5wnqmAWSMRA3z91Wfu4RPOEMEiwLhsEeivOcMb8HT1QIN5sYFxGoQedlHVBq4ZqWBZpMH+UjrBVhgn4XNP9ZPqEgGQQMD/AEkFWH7b6hfuEqW7huk/VGYDt/paEqE3Qzk9zYHmB0P0TzLaCDvH0SjMMHdAm6BOAkcS7iToVcI5pycnSCmr/NO8eoC0X3+IzwlRlcYAg6zHYeqsVNTras4AdGqbb6IqK7YQ0hjDZ15sHqtGnOIDv6/shsJxvwh3UkrebNwb6ZB9EqfyLaHw/v8A0FLI12ve/Vba86DOwR2CDTAmbb836wmA4nTPvbZTUhOUPh/f+jTX79xJCtr41DZJ+6gJ1359it5/4gDwg80ufghuHz+fn7F5PlTXWbII3gc4TjHTMn/IlLNIi0nYYlQVm6wBtGCVpkyTXPgJpwjdN96BUf8AFJkDCR6hZreIUgbuBOoOPaVh+VyQWgkaQS363UOjSCl8Hec0OpzE2xiD1XEriYbJn+F0CRpAP1TGT5ZGgx/JITHmUnG0NecDGbfbISdMcHKDA0MpzvgylmzP0HVOg712fCPDqNJxfSa0FwAkaWi4G6+C4tYPwgkYyHdI0pjJ6DhhUc3ZE+qijTbyewo5SmmVl5Wh4iGD/VqAbSIH2XVyXLGuAc1wcDpBspcLN8fqWuztNethyQo1LCTdMtesnBo7sedSDhytCDlZfF9CmzfvoKpKFQrteJabbiO6JKdiLBVrMqwmBCsMpAYCFsFRIDi+O/s1QypsVWXgDOFnAAgwHYgWXlP+VmT6yvoqrN2qXBMrZn5rDToc4bAR2VuDtb/7foEuT/LwmeOCyHzp5OP3XsnmjGftv+YH9Vczj5fEH1CA6odJeN5zhyCyams9HHoUANgawOBjuriNDgP5mpMHUSeGarDdQnkeqBDhP5ncGz1VeadZ3EJYAD7fqt584k8Y9QkAxTdv7ppjxpLxwSFMjS3/ADI7JplQYWH9ZKaMpsZaRqcd/wBgn6NUeWbAQ9s3IxafouY0fmMc0zRrxgQQcQRAI2ypkrRnFpPkcDtvK/VEbJwcDsP0lLhrHYENOoGRzxHVEZk2oB2547JbLyZuDfXP0/LC+XOIZOyyaMGwcG2wzi0zvj1SnkuH/puHM9lpobifh0XBxQ0mQpOL6H2taBDQ+dJJDpssvjSBM6ot2KUbTviSdl+6YLSRaQdX0+ihQUfJc8s8nSLc52kWPvWg5TlbhZgPT0TABFu/0QHZk4jO1jOH2TbRlGLvlffj/hzK9R7yWFwbxMp6uwZ05zpI+IAz8WnExt4rYq3+IA7SA48CMEtlrWCI8sThdwHQrBwbdnWs0YrRfx0EbQZNw4apAidwtKab4eTcFnGWniQkPMLPmaBP8THFxWqWVmYaKhJt8spUJtvlM7tDIgG/HjiM159QjUiBdjc4j8Ug8JsVzvC6bmnOcYbGESZ26kfKPFAw/BBnSRHIp0c9typOx795fpAG/NjdrRKj5AggHTEC/FczJfFc57fNIY0mCbWGjHXrK7XiNKm0AtcXTiC2HDeRY8FNq6NPbnrtXRyPELgB4i0Zwg80lkWWGmTmOIwjQCdTinKzQTABO0A2nWoyhAki+g4HdghxHHIq5PUeHeJZw+IibTftrXVp5QvDMYcS5s6tI4607kOWuba8bT6JfUE66PbMqogqLzlDxUYEifepay0067M14zmkjCZnhhvUuCZ04/VNdhcr/aimyo1ue2C8MIIktN9INzbBeha9ee8K8MyekZpsAccXG7uZuu0yospQro7Y+qU+xmVYQQ5aDlPKNk0+gisLGcrCLHRtRZlSU7FR+YxMWdbhCmaToaeASoqXs6d8BaBONjx+gXrnnhwBsB3meUKSRjzn63QvMP5t2dHooHbxxlAgnmbW8SSp5g1M5x3Q/NH5v7ZWmwdH9wzUAEBH5RsDv0UOzP4fqs+TsZwM9ljM1DlJQII089spmk/QffNJEn8Q4woKhGk/0/dImSs7DGb+iPSEbP6Z9FyaWVnUeJ+ibY9xFjyMqrOaUGjpMdqI/thYewzJ6OP6JWi6PmceIKcaJFiJ2z6wgxbphadeLFzxtkLoeGN8x7afmEZxgFzpAMExxsFzYOvlcIVcyDfRYxB2RZRKKYRyNM9J4l4M+k0uaXvZEkxcRiubSObe/E37Ll1P2krPc0VGiYLKhI+cRDXHU4axipTLnGWnTpBss8cZJfqN/UzhOV4+F5Vt/n8j1WnnXL82DNwDHGOqNSYPxZ2rfzQ6Ty0XI9eSnzg2cLRBJC0o5Nmw9CsRMm2j7qnVg50HNOFiZ6Qk8m8NabvDhxBHc9Uxk+QtY6c62i0RuuVFMblFXyeo8O/aGi2KdUtac0N+JgzHaiXASDouYwQPGQxlQDPYwlocGNOIcSJadIthZedyoMd8LnAbyAgZL4IA7OlhiQ3YDcx9livTxjPePb7N/wDKUsWmRfRnbqZYymBnl2+JnfC5zssoPMlzhOiHCd1pRv3NsAEP4eg0I+T0GtMgO04wStHFnPGcIrzYHJcjp1HOxAbhd152KOo1WQ0VKhpsJePiDokEZuMgXNsE9Bj4RHJs7zpUaT+LDUbApaj953dgK2WEt+GDOGI4nOQcnrVAZlpFjAAOG9dGqxpHx6Iu7HhG1BqMZeAIw28ApcS45UlSRGOc+SGgWgxgqptdMBzddseZQzj8II4CUZ0gQJ6Spovc26sWi5B4HrrW2eJvGaYBH4RiD6cUu2u++cdoMXvpk2S1SsNpkc+RxU0WnZ3Mm/aEGzg5vVdjI/GGuwdwXzjK2Aizo1x+qWd4tWpkBhJG4HslZosV/wCp9moZbKcp1wvl3hH7VsNqpLXaZgDhfBemyXxmmcKg5+5UumUss4dnsGvWw5cGj4htkLo0MrDsFm8Z2Y/VJ9j4erzkBr1qVGrOpZIs/LxqHTfZKounVGrOCvJ1nKMV7J55bf5R3WhsB/tHoCgPwVD5UAMl5GJjmD6Kidk8Uvk60PnSAYbU1COS15mvuFHfKUqECobn8vQqg4bB0SZTbMEUJ8EDSdBPH6Iwzm4Nd/ke6Hk+KdrYcEqIcuaNUMvcB9ZHYLTfEzNxO4/ULjVdCump2ZDxQfg9HSy5saWnV+i2cqGJdZcWrjwVfRNyMlgR3qeUsdbOEpigB/COUrytD5uK9LQ+UJxdmGbGodDAfeCCFio5xNojbj75ojvkU1Kmjn256NUgWizid4JvvmwQKra7rB2a3CWg/VdDI9KZqYBS0VGbXJxneCOd81Z3FgJ+yYyXwgMIPmGZnVhoTmtYHzBLRA8+R/psa8xpsSLbS31uo/KWAxIw12vs+qRd/wCZG49guT4//uv3NSlKh48Kk+z0OVUjFiRecTO2FVaqWtLWi4GGJPElMUf9gbm+ixQ+YbkNcGafg4b8qqOdDw4NOsweABHJdbIsjFO4iDF3Y78I6q/EPkP8w7ozMHe9CzSN55HSrg1UgAkmNMi3ONCQp+IU8JEnQDN9lkTxH/YP8q8v4T/vHeVMuDTBDeLb8Hoa+XEAgMbGiZPNB/fXFsOhpjADCIjDBCq/M7eFqrg7goNlXwDDwAJsZxj3KzUNrtgb9eJgLXiWj+nuo/8A2/etSaJ+RGrTBwmNUY/RKsrupmaZE7pw2Fdb+F+89lxNJ3pM3g7Pa+B+O57ZqPAIAGIF46Ltu8eosgio2f5sbbF8kqfPxQm4OU0HsJs+8ZF+0lJwM1GMMC5e0AzqJXW/fdrf72/Rfm6j83JfTEi9NV2f/9k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37" name="Group 36"/>
          <p:cNvGrpSpPr/>
          <p:nvPr/>
        </p:nvGrpSpPr>
        <p:grpSpPr>
          <a:xfrm>
            <a:off x="1222376" y="3048000"/>
            <a:ext cx="5099050" cy="1295400"/>
            <a:chOff x="1222376" y="3048000"/>
            <a:chExt cx="5099050" cy="1295400"/>
          </a:xfrm>
        </p:grpSpPr>
        <p:sp>
          <p:nvSpPr>
            <p:cNvPr id="29" name="TextBox 28"/>
            <p:cNvSpPr txBox="1"/>
            <p:nvPr/>
          </p:nvSpPr>
          <p:spPr>
            <a:xfrm>
              <a:off x="1222376" y="3512403"/>
              <a:ext cx="5099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responses in Airborne </a:t>
              </a:r>
            </a:p>
            <a:p>
              <a:pPr algn="ctr"/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Time domain EM (ATEM)</a:t>
              </a:r>
            </a:p>
          </p:txBody>
        </p:sp>
        <p:sp>
          <p:nvSpPr>
            <p:cNvPr id="28" name="Down Arrow 27"/>
            <p:cNvSpPr/>
            <p:nvPr/>
          </p:nvSpPr>
          <p:spPr bwMode="auto">
            <a:xfrm>
              <a:off x="4227353" y="3048000"/>
              <a:ext cx="382588" cy="38100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05000" y="4572000"/>
            <a:ext cx="5486400" cy="990600"/>
            <a:chOff x="1905000" y="4572000"/>
            <a:chExt cx="5486400" cy="990600"/>
          </a:xfrm>
        </p:grpSpPr>
        <p:sp>
          <p:nvSpPr>
            <p:cNvPr id="32" name="TextBox 31"/>
            <p:cNvSpPr txBox="1"/>
            <p:nvPr/>
          </p:nvSpPr>
          <p:spPr>
            <a:xfrm>
              <a:off x="1905000" y="5100935"/>
              <a:ext cx="548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Field example: Mt. Milligan data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Down Arrow 39"/>
            <p:cNvSpPr/>
            <p:nvPr/>
          </p:nvSpPr>
          <p:spPr bwMode="auto">
            <a:xfrm>
              <a:off x="4227353" y="4572000"/>
              <a:ext cx="420847" cy="38100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867400" y="2368497"/>
            <a:ext cx="3200400" cy="2530605"/>
            <a:chOff x="5867400" y="2368497"/>
            <a:chExt cx="3200400" cy="2530605"/>
          </a:xfrm>
        </p:grpSpPr>
        <p:grpSp>
          <p:nvGrpSpPr>
            <p:cNvPr id="26" name="Group 25"/>
            <p:cNvGrpSpPr/>
            <p:nvPr/>
          </p:nvGrpSpPr>
          <p:grpSpPr>
            <a:xfrm>
              <a:off x="6443938" y="2368497"/>
              <a:ext cx="2623862" cy="2530605"/>
              <a:chOff x="5486400" y="2209800"/>
              <a:chExt cx="2623862" cy="2530605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486400" y="2209800"/>
                <a:ext cx="2623862" cy="1931185"/>
                <a:chOff x="6172200" y="1219200"/>
                <a:chExt cx="2623862" cy="1931185"/>
              </a:xfrm>
            </p:grpSpPr>
            <p:pic>
              <p:nvPicPr>
                <p:cNvPr id="25605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03" r="36013"/>
                <a:stretch/>
              </p:blipFill>
              <p:spPr bwMode="auto">
                <a:xfrm>
                  <a:off x="6934200" y="1693060"/>
                  <a:ext cx="1052286" cy="1457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6172200" y="1219200"/>
                  <a:ext cx="26238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VTEM </a:t>
                  </a: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6096000" y="4217185"/>
                <a:ext cx="1905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CA" sz="1400" dirty="0" smtClean="0">
                    <a:latin typeface="Arial" pitchFamily="34" charset="0"/>
                    <a:cs typeface="Arial" pitchFamily="34" charset="0"/>
                  </a:rPr>
                  <a:t>Coincident loop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CA" sz="1400" dirty="0" smtClean="0">
                    <a:latin typeface="Arial" pitchFamily="34" charset="0"/>
                    <a:cs typeface="Arial" pitchFamily="34" charset="0"/>
                  </a:rPr>
                  <a:t>Measure </a:t>
                </a:r>
                <a:r>
                  <a:rPr lang="en-CA" sz="1400" dirty="0" err="1" smtClean="0">
                    <a:latin typeface="Arial" pitchFamily="34" charset="0"/>
                    <a:cs typeface="Arial" pitchFamily="34" charset="0"/>
                  </a:rPr>
                  <a:t>d</a:t>
                </a:r>
                <a:r>
                  <a:rPr lang="en-CA" sz="1400" i="1" dirty="0" err="1" smtClean="0">
                    <a:latin typeface="Arial" pitchFamily="34" charset="0"/>
                    <a:cs typeface="Arial" pitchFamily="34" charset="0"/>
                  </a:rPr>
                  <a:t>b</a:t>
                </a:r>
                <a:r>
                  <a:rPr lang="en-CA" sz="1400" baseline="-25000" dirty="0" err="1" smtClean="0">
                    <a:latin typeface="Arial" pitchFamily="34" charset="0"/>
                    <a:cs typeface="Arial" pitchFamily="34" charset="0"/>
                  </a:rPr>
                  <a:t>z</a:t>
                </a:r>
                <a:r>
                  <a:rPr lang="en-CA" sz="1400" dirty="0" smtClean="0">
                    <a:latin typeface="Arial" pitchFamily="34" charset="0"/>
                    <a:cs typeface="Arial" pitchFamily="34" charset="0"/>
                  </a:rPr>
                  <a:t>/</a:t>
                </a:r>
                <a:r>
                  <a:rPr lang="en-CA" sz="1400" dirty="0" err="1" smtClean="0">
                    <a:latin typeface="Arial" pitchFamily="34" charset="0"/>
                    <a:cs typeface="Arial" pitchFamily="34" charset="0"/>
                  </a:rPr>
                  <a:t>dt</a:t>
                </a:r>
                <a:endParaRPr lang="en-CA" sz="1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auto">
            <a:xfrm rot="10800000" flipH="1">
              <a:off x="5867400" y="3657600"/>
              <a:ext cx="454025" cy="1524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21309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113886" cy="685800"/>
          </a:xfrm>
        </p:spPr>
        <p:txBody>
          <a:bodyPr/>
          <a:lstStyle/>
          <a:p>
            <a:r>
              <a:rPr lang="en-US" dirty="0" smtClean="0"/>
              <a:t>ATEM-IP case: Conceptual model</a:t>
            </a:r>
            <a:endParaRPr lang="en-CA" dirty="0"/>
          </a:p>
        </p:txBody>
      </p:sp>
      <p:grpSp>
        <p:nvGrpSpPr>
          <p:cNvPr id="14" name="Group 13"/>
          <p:cNvGrpSpPr/>
          <p:nvPr/>
        </p:nvGrpSpPr>
        <p:grpSpPr>
          <a:xfrm>
            <a:off x="-7975600" y="5837504"/>
            <a:ext cx="5156200" cy="5316071"/>
            <a:chOff x="2209800" y="1845969"/>
            <a:chExt cx="5156200" cy="5316071"/>
          </a:xfrm>
        </p:grpSpPr>
        <p:sp>
          <p:nvSpPr>
            <p:cNvPr id="15" name="Oval 14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6" name="Half Frame 15"/>
            <p:cNvSpPr/>
            <p:nvPr/>
          </p:nvSpPr>
          <p:spPr bwMode="auto">
            <a:xfrm rot="8144834">
              <a:off x="4247390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7" name="Half Frame 16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-4267200" y="4158046"/>
            <a:ext cx="3390998" cy="1054055"/>
            <a:chOff x="4343351" y="3136945"/>
            <a:chExt cx="3390998" cy="1054055"/>
          </a:xfrm>
        </p:grpSpPr>
        <p:grpSp>
          <p:nvGrpSpPr>
            <p:cNvPr id="40" name="Group 39"/>
            <p:cNvGrpSpPr/>
            <p:nvPr/>
          </p:nvGrpSpPr>
          <p:grpSpPr>
            <a:xfrm rot="20919918">
              <a:off x="4343351" y="3136945"/>
              <a:ext cx="3390998" cy="727920"/>
              <a:chOff x="2209800" y="2430968"/>
              <a:chExt cx="5156200" cy="1353615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3" name="Half Frame 42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4" name="Half Frame 43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6400800" y="382166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 flipH="1">
            <a:off x="-4525286" y="16526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 </a:t>
            </a:r>
            <a:r>
              <a:rPr lang="en-CA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-3003112" y="1889760"/>
            <a:ext cx="533400" cy="533400"/>
            <a:chOff x="-1638251" y="1715305"/>
            <a:chExt cx="533400" cy="533400"/>
          </a:xfrm>
        </p:grpSpPr>
        <p:sp>
          <p:nvSpPr>
            <p:cNvPr id="37" name="Oval 36"/>
            <p:cNvSpPr/>
            <p:nvPr/>
          </p:nvSpPr>
          <p:spPr bwMode="auto">
            <a:xfrm>
              <a:off x="-1638251" y="1715305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-1504901" y="1848655"/>
              <a:ext cx="266700" cy="2667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-2977712" y="936455"/>
            <a:ext cx="533400" cy="533400"/>
            <a:chOff x="-1612851" y="762000"/>
            <a:chExt cx="533400" cy="533400"/>
          </a:xfrm>
        </p:grpSpPr>
        <p:sp>
          <p:nvSpPr>
            <p:cNvPr id="65" name="Oval 64"/>
            <p:cNvSpPr/>
            <p:nvPr/>
          </p:nvSpPr>
          <p:spPr bwMode="auto">
            <a:xfrm>
              <a:off x="-1612851" y="762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dirty="0" smtClean="0">
                <a:ln>
                  <a:noFill/>
                </a:ln>
                <a:effectLst/>
                <a:latin typeface="Verdana" pitchFamily="34" charset="0"/>
              </a:endParaRPr>
            </a:p>
          </p:txBody>
        </p:sp>
        <p:sp>
          <p:nvSpPr>
            <p:cNvPr id="51" name="Cross 50"/>
            <p:cNvSpPr/>
            <p:nvPr/>
          </p:nvSpPr>
          <p:spPr bwMode="auto">
            <a:xfrm rot="2700000">
              <a:off x="-1501653" y="885899"/>
              <a:ext cx="318200" cy="318200"/>
            </a:xfrm>
            <a:prstGeom prst="plus">
              <a:avLst>
                <a:gd name="adj" fmla="val 44100"/>
              </a:avLst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effectLst/>
                <a:latin typeface="Verdana" pitchFamily="34" charset="0"/>
              </a:endParaRPr>
            </a:p>
          </p:txBody>
        </p:sp>
      </p:grp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159">
            <a:off x="5583308" y="2135210"/>
            <a:ext cx="591433" cy="22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Parallelogram 112"/>
          <p:cNvSpPr/>
          <p:nvPr/>
        </p:nvSpPr>
        <p:spPr bwMode="auto">
          <a:xfrm rot="20867975">
            <a:off x="2441851" y="2757994"/>
            <a:ext cx="3953337" cy="2080912"/>
          </a:xfrm>
          <a:prstGeom prst="parallelogram">
            <a:avLst>
              <a:gd name="adj" fmla="val 2277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5" name="Parallelogram 114"/>
          <p:cNvSpPr/>
          <p:nvPr/>
        </p:nvSpPr>
        <p:spPr bwMode="auto">
          <a:xfrm rot="20889939">
            <a:off x="4084007" y="3396991"/>
            <a:ext cx="632360" cy="829479"/>
          </a:xfrm>
          <a:prstGeom prst="parallelogram">
            <a:avLst>
              <a:gd name="adj" fmla="val 27308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707330" y="189216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latin typeface="Arial" pitchFamily="34" charset="0"/>
                <a:cs typeface="Arial" pitchFamily="34" charset="0"/>
              </a:rPr>
              <a:t>I (current)</a:t>
            </a:r>
            <a:endParaRPr lang="en-CA" sz="1200" b="1" baseline="30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-7239000" y="2412366"/>
            <a:ext cx="5156200" cy="1690368"/>
            <a:chOff x="2209800" y="2256865"/>
            <a:chExt cx="5156200" cy="1690368"/>
          </a:xfrm>
        </p:grpSpPr>
        <p:sp>
          <p:nvSpPr>
            <p:cNvPr id="137" name="Oval 136"/>
            <p:cNvSpPr/>
            <p:nvPr/>
          </p:nvSpPr>
          <p:spPr bwMode="auto">
            <a:xfrm>
              <a:off x="2209800" y="2552700"/>
              <a:ext cx="5156200" cy="1104900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8" name="Half Frame 137"/>
            <p:cNvSpPr/>
            <p:nvPr/>
          </p:nvSpPr>
          <p:spPr bwMode="auto">
            <a:xfrm rot="8144834">
              <a:off x="4247390" y="2256865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9" name="Half Frame 138"/>
            <p:cNvSpPr/>
            <p:nvPr/>
          </p:nvSpPr>
          <p:spPr bwMode="auto">
            <a:xfrm rot="13455166" flipH="1">
              <a:off x="4542104" y="3355562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4264086" y="2527300"/>
            <a:ext cx="2289114" cy="1143000"/>
            <a:chOff x="4264086" y="2527300"/>
            <a:chExt cx="2289114" cy="1143000"/>
          </a:xfrm>
        </p:grpSpPr>
        <p:grpSp>
          <p:nvGrpSpPr>
            <p:cNvPr id="141" name="Group 140"/>
            <p:cNvGrpSpPr/>
            <p:nvPr/>
          </p:nvGrpSpPr>
          <p:grpSpPr>
            <a:xfrm>
              <a:off x="4343302" y="2527300"/>
              <a:ext cx="2209898" cy="1133006"/>
              <a:chOff x="4343352" y="2514600"/>
              <a:chExt cx="3390998" cy="1133006"/>
            </a:xfrm>
          </p:grpSpPr>
          <p:grpSp>
            <p:nvGrpSpPr>
              <p:cNvPr id="143" name="Group 142"/>
              <p:cNvGrpSpPr/>
              <p:nvPr/>
            </p:nvGrpSpPr>
            <p:grpSpPr>
              <a:xfrm rot="20961535" flipV="1">
                <a:off x="4343352" y="2919686"/>
                <a:ext cx="3390998" cy="727920"/>
                <a:chOff x="2209800" y="2430968"/>
                <a:chExt cx="5156200" cy="1353615"/>
              </a:xfrm>
            </p:grpSpPr>
            <p:sp>
              <p:nvSpPr>
                <p:cNvPr id="145" name="Oval 144"/>
                <p:cNvSpPr/>
                <p:nvPr/>
              </p:nvSpPr>
              <p:spPr bwMode="auto">
                <a:xfrm>
                  <a:off x="2209800" y="2552700"/>
                  <a:ext cx="5156200" cy="11049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46" name="Half Frame 145"/>
                <p:cNvSpPr/>
                <p:nvPr/>
              </p:nvSpPr>
              <p:spPr bwMode="auto">
                <a:xfrm rot="8144834">
                  <a:off x="4655463" y="2430968"/>
                  <a:ext cx="254386" cy="251646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47" name="Half Frame 146"/>
                <p:cNvSpPr/>
                <p:nvPr/>
              </p:nvSpPr>
              <p:spPr bwMode="auto">
                <a:xfrm rot="13455166" flipH="1">
                  <a:off x="4473754" y="3523666"/>
                  <a:ext cx="259993" cy="260917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6400800" y="25146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>
                    <a:latin typeface="Arial" pitchFamily="34" charset="0"/>
                    <a:cs typeface="Arial" pitchFamily="34" charset="0"/>
                  </a:rPr>
                  <a:t>J </a:t>
                </a:r>
                <a:r>
                  <a:rPr lang="en-CA" b="1" baseline="30000" dirty="0" smtClean="0">
                    <a:latin typeface="Arial" pitchFamily="34" charset="0"/>
                    <a:cs typeface="Arial" pitchFamily="34" charset="0"/>
                  </a:rPr>
                  <a:t>EM</a:t>
                </a:r>
              </a:p>
            </p:txBody>
          </p:sp>
        </p:grpSp>
        <p:pic>
          <p:nvPicPr>
            <p:cNvPr id="14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086" y="3375086"/>
              <a:ext cx="295214" cy="295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9" name="Group 148"/>
          <p:cNvGrpSpPr/>
          <p:nvPr/>
        </p:nvGrpSpPr>
        <p:grpSpPr>
          <a:xfrm>
            <a:off x="3097910" y="3481208"/>
            <a:ext cx="2532482" cy="1249273"/>
            <a:chOff x="3097910" y="3481208"/>
            <a:chExt cx="2532482" cy="1249273"/>
          </a:xfrm>
        </p:grpSpPr>
        <p:grpSp>
          <p:nvGrpSpPr>
            <p:cNvPr id="150" name="Group 149"/>
            <p:cNvGrpSpPr/>
            <p:nvPr/>
          </p:nvGrpSpPr>
          <p:grpSpPr>
            <a:xfrm rot="20846557" flipH="1">
              <a:off x="3155689" y="3793975"/>
              <a:ext cx="1065565" cy="406897"/>
              <a:chOff x="2209800" y="2430968"/>
              <a:chExt cx="5156200" cy="1353615"/>
            </a:xfrm>
          </p:grpSpPr>
          <p:sp>
            <p:nvSpPr>
              <p:cNvPr id="157" name="Oval 156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8" name="Half Frame 157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9" name="Half Frame 158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 rot="20919918">
              <a:off x="4576380" y="3481208"/>
              <a:ext cx="1054012" cy="384008"/>
              <a:chOff x="2209800" y="2430968"/>
              <a:chExt cx="5156200" cy="1353615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5" name="Half Frame 154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56" name="Half Frame 155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3097910" y="4361149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  <p:pic>
          <p:nvPicPr>
            <p:cNvPr id="153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332" y="3698580"/>
              <a:ext cx="318466" cy="318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2266613" y="1417716"/>
            <a:ext cx="2498281" cy="791826"/>
            <a:chOff x="5426519" y="5145146"/>
            <a:chExt cx="3078357" cy="913915"/>
          </a:xfrm>
        </p:grpSpPr>
        <p:sp>
          <p:nvSpPr>
            <p:cNvPr id="47" name="Rounded Rectangle 114"/>
            <p:cNvSpPr/>
            <p:nvPr/>
          </p:nvSpPr>
          <p:spPr>
            <a:xfrm>
              <a:off x="5426519" y="5145146"/>
              <a:ext cx="3078357" cy="913915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6827" y="5271949"/>
              <a:ext cx="2495550" cy="66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Rounded Rectangle 32"/>
          <p:cNvSpPr/>
          <p:nvPr/>
        </p:nvSpPr>
        <p:spPr>
          <a:xfrm>
            <a:off x="6096000" y="5374755"/>
            <a:ext cx="2362200" cy="645045"/>
          </a:xfrm>
          <a:prstGeom prst="roundRect">
            <a:avLst/>
          </a:prstGeom>
          <a:solidFill>
            <a:srgbClr val="FFFF00">
              <a:alpha val="61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endParaRPr lang="en-US" sz="2400" b="1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096000" y="4523759"/>
            <a:ext cx="2823325" cy="714974"/>
            <a:chOff x="5740400" y="3857026"/>
            <a:chExt cx="2823325" cy="714974"/>
          </a:xfrm>
        </p:grpSpPr>
        <p:sp>
          <p:nvSpPr>
            <p:cNvPr id="56" name="Rounded Rectangle 55"/>
            <p:cNvSpPr/>
            <p:nvPr/>
          </p:nvSpPr>
          <p:spPr>
            <a:xfrm>
              <a:off x="5740400" y="3857026"/>
              <a:ext cx="2823325" cy="714974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16600" y="3887254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Arial" pitchFamily="34" charset="0"/>
                  <a:cs typeface="Arial" pitchFamily="34" charset="0"/>
                </a:rPr>
                <a:t>EMIP: with IP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effect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EM: without IP effect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103266" y="1828800"/>
            <a:ext cx="1745334" cy="838129"/>
            <a:chOff x="934003" y="2362200"/>
            <a:chExt cx="1745334" cy="838129"/>
          </a:xfrm>
        </p:grpSpPr>
        <p:cxnSp>
          <p:nvCxnSpPr>
            <p:cNvPr id="74" name="Straight Arrow Connector 73"/>
            <p:cNvCxnSpPr/>
            <p:nvPr/>
          </p:nvCxnSpPr>
          <p:spPr bwMode="auto">
            <a:xfrm rot="10800000">
              <a:off x="1848651" y="262890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Straight Arrow Connector 74"/>
            <p:cNvCxnSpPr/>
            <p:nvPr/>
          </p:nvCxnSpPr>
          <p:spPr bwMode="auto">
            <a:xfrm rot="10800000">
              <a:off x="1436033" y="2865460"/>
              <a:ext cx="409943" cy="1605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Arrow Connector 75"/>
            <p:cNvCxnSpPr/>
            <p:nvPr/>
          </p:nvCxnSpPr>
          <p:spPr bwMode="auto">
            <a:xfrm flipV="1">
              <a:off x="1848651" y="2937430"/>
              <a:ext cx="403117" cy="942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TextBox 76"/>
            <p:cNvSpPr txBox="1"/>
            <p:nvPr/>
          </p:nvSpPr>
          <p:spPr>
            <a:xfrm>
              <a:off x="934003" y="286546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y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069737" y="292333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x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19225" y="23622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z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1" name="Pentagon 6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62" name="Chevron 6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63" name="Chevron 62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Chevron 66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68" name="Chevron 67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051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xz.avi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048" y="1508760"/>
            <a:ext cx="7772400" cy="47548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799686" cy="685800"/>
          </a:xfrm>
        </p:spPr>
        <p:txBody>
          <a:bodyPr/>
          <a:lstStyle/>
          <a:p>
            <a:r>
              <a:rPr lang="en-US" dirty="0" smtClean="0"/>
              <a:t>ATEM case </a:t>
            </a:r>
            <a:r>
              <a:rPr lang="en-US" b="1" dirty="0" smtClean="0">
                <a:solidFill>
                  <a:srgbClr val="FF0000"/>
                </a:solidFill>
              </a:rPr>
              <a:t>without IP </a:t>
            </a:r>
            <a:r>
              <a:rPr lang="en-US" dirty="0" smtClean="0"/>
              <a:t>effect (EM)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381000" y="1143000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Total current density (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) section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Parallelogram 38"/>
          <p:cNvSpPr/>
          <p:nvPr/>
        </p:nvSpPr>
        <p:spPr bwMode="auto">
          <a:xfrm rot="20889939">
            <a:off x="4084057" y="3384291"/>
            <a:ext cx="632360" cy="829479"/>
          </a:xfrm>
          <a:prstGeom prst="parallelogram">
            <a:avLst>
              <a:gd name="adj" fmla="val 27308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159">
            <a:off x="5583308" y="2135210"/>
            <a:ext cx="591433" cy="22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264086" y="2527300"/>
            <a:ext cx="2289114" cy="1143000"/>
            <a:chOff x="4264086" y="2527300"/>
            <a:chExt cx="2289114" cy="1143000"/>
          </a:xfrm>
        </p:grpSpPr>
        <p:grpSp>
          <p:nvGrpSpPr>
            <p:cNvPr id="10" name="Group 9"/>
            <p:cNvGrpSpPr/>
            <p:nvPr/>
          </p:nvGrpSpPr>
          <p:grpSpPr>
            <a:xfrm>
              <a:off x="4343302" y="2527300"/>
              <a:ext cx="2209898" cy="1133006"/>
              <a:chOff x="4343352" y="2514600"/>
              <a:chExt cx="3390998" cy="1133006"/>
            </a:xfrm>
          </p:grpSpPr>
          <p:grpSp>
            <p:nvGrpSpPr>
              <p:cNvPr id="12" name="Group 11"/>
              <p:cNvGrpSpPr/>
              <p:nvPr/>
            </p:nvGrpSpPr>
            <p:grpSpPr>
              <a:xfrm rot="20961535" flipV="1">
                <a:off x="4343352" y="2919686"/>
                <a:ext cx="3390998" cy="727920"/>
                <a:chOff x="2209800" y="2430968"/>
                <a:chExt cx="5156200" cy="1353615"/>
              </a:xfrm>
            </p:grpSpPr>
            <p:sp>
              <p:nvSpPr>
                <p:cNvPr id="15" name="Oval 14"/>
                <p:cNvSpPr/>
                <p:nvPr/>
              </p:nvSpPr>
              <p:spPr bwMode="auto">
                <a:xfrm>
                  <a:off x="2209800" y="2552700"/>
                  <a:ext cx="5156200" cy="11049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6" name="Half Frame 15"/>
                <p:cNvSpPr/>
                <p:nvPr/>
              </p:nvSpPr>
              <p:spPr bwMode="auto">
                <a:xfrm rot="8144834">
                  <a:off x="4655463" y="2430968"/>
                  <a:ext cx="254386" cy="251646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17" name="Half Frame 16"/>
                <p:cNvSpPr/>
                <p:nvPr/>
              </p:nvSpPr>
              <p:spPr bwMode="auto">
                <a:xfrm rot="13455166" flipH="1">
                  <a:off x="4473754" y="3523666"/>
                  <a:ext cx="259993" cy="260917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6400800" y="25146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>
                    <a:latin typeface="Arial" pitchFamily="34" charset="0"/>
                    <a:cs typeface="Arial" pitchFamily="34" charset="0"/>
                  </a:rPr>
                  <a:t>J </a:t>
                </a:r>
                <a:r>
                  <a:rPr lang="en-CA" b="1" baseline="30000" dirty="0" smtClean="0">
                    <a:latin typeface="Arial" pitchFamily="34" charset="0"/>
                    <a:cs typeface="Arial" pitchFamily="34" charset="0"/>
                  </a:rPr>
                  <a:t>EM</a:t>
                </a:r>
              </a:p>
            </p:txBody>
          </p:sp>
        </p:grpSp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086" y="3375086"/>
              <a:ext cx="295214" cy="295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6103266" y="1828800"/>
            <a:ext cx="1745334" cy="838129"/>
            <a:chOff x="934003" y="2362200"/>
            <a:chExt cx="1745334" cy="838129"/>
          </a:xfrm>
        </p:grpSpPr>
        <p:cxnSp>
          <p:nvCxnSpPr>
            <p:cNvPr id="30" name="Straight Arrow Connector 29"/>
            <p:cNvCxnSpPr/>
            <p:nvPr/>
          </p:nvCxnSpPr>
          <p:spPr bwMode="auto">
            <a:xfrm rot="10800000">
              <a:off x="1848651" y="262890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10800000">
              <a:off x="1436033" y="2865460"/>
              <a:ext cx="409943" cy="1605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 flipV="1">
              <a:off x="1848651" y="2937430"/>
              <a:ext cx="403117" cy="942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Box 32"/>
            <p:cNvSpPr txBox="1"/>
            <p:nvPr/>
          </p:nvSpPr>
          <p:spPr>
            <a:xfrm>
              <a:off x="934003" y="286546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y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69737" y="292333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x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19225" y="23622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z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Pentagon 21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hevron 24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6" name="Chevron 25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85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IPxz.avi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048" y="1508760"/>
            <a:ext cx="7772400" cy="47548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ATEM case </a:t>
            </a:r>
            <a:r>
              <a:rPr lang="en-US" b="1" dirty="0" smtClean="0">
                <a:solidFill>
                  <a:srgbClr val="FF0000"/>
                </a:solidFill>
              </a:rPr>
              <a:t>with IP </a:t>
            </a:r>
            <a:r>
              <a:rPr lang="en-US" dirty="0" smtClean="0"/>
              <a:t>effect (EMIP)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381000" y="1143000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Total current density (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) section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Parallelogram 38"/>
          <p:cNvSpPr/>
          <p:nvPr/>
        </p:nvSpPr>
        <p:spPr bwMode="auto">
          <a:xfrm rot="20889939">
            <a:off x="4084057" y="3384291"/>
            <a:ext cx="632360" cy="829479"/>
          </a:xfrm>
          <a:prstGeom prst="parallelogram">
            <a:avLst>
              <a:gd name="adj" fmla="val 27308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159">
            <a:off x="5583308" y="2135210"/>
            <a:ext cx="591433" cy="22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03879" y="190465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latin typeface="Arial" pitchFamily="34" charset="0"/>
                <a:cs typeface="Arial" pitchFamily="34" charset="0"/>
              </a:rPr>
              <a:t>I (current)</a:t>
            </a:r>
            <a:endParaRPr lang="en-CA" sz="1200" b="1" baseline="30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97910" y="3481208"/>
            <a:ext cx="2532482" cy="1249273"/>
            <a:chOff x="3097910" y="3481208"/>
            <a:chExt cx="2532482" cy="1249273"/>
          </a:xfrm>
        </p:grpSpPr>
        <p:grpSp>
          <p:nvGrpSpPr>
            <p:cNvPr id="16" name="Group 15"/>
            <p:cNvGrpSpPr/>
            <p:nvPr/>
          </p:nvGrpSpPr>
          <p:grpSpPr>
            <a:xfrm rot="20846557" flipH="1">
              <a:off x="3155689" y="3793975"/>
              <a:ext cx="1065565" cy="406897"/>
              <a:chOff x="2209800" y="2430968"/>
              <a:chExt cx="5156200" cy="1353615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4" name="Half Frame 23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5" name="Half Frame 24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20919918">
              <a:off x="4576380" y="3481208"/>
              <a:ext cx="1054012" cy="384008"/>
              <a:chOff x="2209800" y="2430968"/>
              <a:chExt cx="5156200" cy="1353615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2209800" y="2552700"/>
                <a:ext cx="5156200" cy="11049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1" name="Half Frame 20"/>
              <p:cNvSpPr/>
              <p:nvPr/>
            </p:nvSpPr>
            <p:spPr bwMode="auto">
              <a:xfrm rot="8144834">
                <a:off x="4655463" y="2430968"/>
                <a:ext cx="254386" cy="251646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2" name="Half Frame 21"/>
              <p:cNvSpPr/>
              <p:nvPr/>
            </p:nvSpPr>
            <p:spPr bwMode="auto">
              <a:xfrm rot="13455166" flipH="1">
                <a:off x="4473754" y="3523666"/>
                <a:ext cx="259993" cy="260917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097910" y="4361149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332" y="3698580"/>
              <a:ext cx="318466" cy="318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6" name="Group 45"/>
          <p:cNvGrpSpPr/>
          <p:nvPr/>
        </p:nvGrpSpPr>
        <p:grpSpPr>
          <a:xfrm>
            <a:off x="4264086" y="2527300"/>
            <a:ext cx="2289114" cy="1143000"/>
            <a:chOff x="4264086" y="2527300"/>
            <a:chExt cx="2289114" cy="1143000"/>
          </a:xfrm>
        </p:grpSpPr>
        <p:grpSp>
          <p:nvGrpSpPr>
            <p:cNvPr id="47" name="Group 46"/>
            <p:cNvGrpSpPr/>
            <p:nvPr/>
          </p:nvGrpSpPr>
          <p:grpSpPr>
            <a:xfrm>
              <a:off x="4343302" y="2527300"/>
              <a:ext cx="2209898" cy="1133006"/>
              <a:chOff x="4343352" y="2514600"/>
              <a:chExt cx="3390998" cy="1133006"/>
            </a:xfrm>
          </p:grpSpPr>
          <p:grpSp>
            <p:nvGrpSpPr>
              <p:cNvPr id="49" name="Group 48"/>
              <p:cNvGrpSpPr/>
              <p:nvPr/>
            </p:nvGrpSpPr>
            <p:grpSpPr>
              <a:xfrm rot="20961535" flipV="1">
                <a:off x="4343352" y="2919686"/>
                <a:ext cx="3390998" cy="727920"/>
                <a:chOff x="2209800" y="2430968"/>
                <a:chExt cx="5156200" cy="1353615"/>
              </a:xfrm>
            </p:grpSpPr>
            <p:sp>
              <p:nvSpPr>
                <p:cNvPr id="51" name="Oval 50"/>
                <p:cNvSpPr/>
                <p:nvPr/>
              </p:nvSpPr>
              <p:spPr bwMode="auto">
                <a:xfrm>
                  <a:off x="2209800" y="2552700"/>
                  <a:ext cx="5156200" cy="11049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52" name="Half Frame 51"/>
                <p:cNvSpPr/>
                <p:nvPr/>
              </p:nvSpPr>
              <p:spPr bwMode="auto">
                <a:xfrm rot="8144834">
                  <a:off x="4655463" y="2430968"/>
                  <a:ext cx="254386" cy="251646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sp>
              <p:nvSpPr>
                <p:cNvPr id="53" name="Half Frame 52"/>
                <p:cNvSpPr/>
                <p:nvPr/>
              </p:nvSpPr>
              <p:spPr bwMode="auto">
                <a:xfrm rot="13455166" flipH="1">
                  <a:off x="4473754" y="3523666"/>
                  <a:ext cx="259993" cy="260917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6400800" y="25146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>
                    <a:latin typeface="Arial" pitchFamily="34" charset="0"/>
                    <a:cs typeface="Arial" pitchFamily="34" charset="0"/>
                  </a:rPr>
                  <a:t>J </a:t>
                </a:r>
                <a:r>
                  <a:rPr lang="en-CA" b="1" baseline="30000" dirty="0" smtClean="0">
                    <a:latin typeface="Arial" pitchFamily="34" charset="0"/>
                    <a:cs typeface="Arial" pitchFamily="34" charset="0"/>
                  </a:rPr>
                  <a:t>EM</a:t>
                </a:r>
              </a:p>
            </p:txBody>
          </p:sp>
        </p:grpSp>
        <p:pic>
          <p:nvPicPr>
            <p:cNvPr id="48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086" y="3375086"/>
              <a:ext cx="295214" cy="295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103266" y="1828800"/>
            <a:ext cx="1745334" cy="838129"/>
            <a:chOff x="934003" y="2362200"/>
            <a:chExt cx="1745334" cy="838129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rot="10800000">
              <a:off x="1848651" y="262890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 rot="10800000">
              <a:off x="1436033" y="2865460"/>
              <a:ext cx="409943" cy="1605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V="1">
              <a:off x="1848651" y="2937430"/>
              <a:ext cx="403117" cy="942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/>
            <p:cNvSpPr txBox="1"/>
            <p:nvPr/>
          </p:nvSpPr>
          <p:spPr>
            <a:xfrm>
              <a:off x="934003" y="286546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y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69737" y="292333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x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19225" y="23622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z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Pentagon 33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5" name="Chevron 4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hevron 53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55" name="Chevron 54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757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2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ATEM IP effect </a:t>
            </a:r>
            <a:endParaRPr lang="en-CA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066800"/>
            <a:ext cx="8305800" cy="4419600"/>
          </a:xfrm>
        </p:spPr>
        <p:txBody>
          <a:bodyPr/>
          <a:lstStyle/>
          <a:p>
            <a:r>
              <a:rPr lang="en-CA" dirty="0" smtClean="0"/>
              <a:t>Plan view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035312" y="2293750"/>
            <a:ext cx="3025244" cy="254172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-4599926" y="-2177069"/>
            <a:ext cx="3048000" cy="3142505"/>
            <a:chOff x="2209800" y="1845969"/>
            <a:chExt cx="5156200" cy="5316071"/>
          </a:xfrm>
        </p:grpSpPr>
        <p:sp>
          <p:nvSpPr>
            <p:cNvPr id="34" name="Oval 33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Half Frame 34"/>
            <p:cNvSpPr/>
            <p:nvPr/>
          </p:nvSpPr>
          <p:spPr bwMode="auto">
            <a:xfrm rot="13455166" flipH="1">
              <a:off x="4247391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Half Frame 35"/>
            <p:cNvSpPr/>
            <p:nvPr/>
          </p:nvSpPr>
          <p:spPr bwMode="auto">
            <a:xfrm rot="8144834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-6629400" y="3791690"/>
            <a:ext cx="5156200" cy="5316071"/>
            <a:chOff x="2209800" y="1845969"/>
            <a:chExt cx="5156200" cy="5316071"/>
          </a:xfrm>
        </p:grpSpPr>
        <p:sp>
          <p:nvSpPr>
            <p:cNvPr id="38" name="Oval 37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9" name="Half Frame 38"/>
            <p:cNvSpPr/>
            <p:nvPr/>
          </p:nvSpPr>
          <p:spPr bwMode="auto">
            <a:xfrm rot="8144834">
              <a:off x="4247390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0" name="Half Frame 39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4419600" y="1037852"/>
            <a:ext cx="3048000" cy="3142505"/>
            <a:chOff x="2209800" y="1845969"/>
            <a:chExt cx="5156200" cy="5316071"/>
          </a:xfrm>
        </p:grpSpPr>
        <p:sp>
          <p:nvSpPr>
            <p:cNvPr id="47" name="Oval 46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8" name="Half Frame 47"/>
            <p:cNvSpPr/>
            <p:nvPr/>
          </p:nvSpPr>
          <p:spPr bwMode="auto">
            <a:xfrm rot="8144834">
              <a:off x="4247391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Half Frame 48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303640" y="305192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latin typeface="Arial" pitchFamily="34" charset="0"/>
                <a:cs typeface="Arial" pitchFamily="34" charset="0"/>
              </a:rPr>
              <a:t>I (current)</a:t>
            </a:r>
            <a:endParaRPr lang="en-CA" sz="1200" b="1" baseline="30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514600" y="2450068"/>
            <a:ext cx="1900982" cy="2116894"/>
            <a:chOff x="2514600" y="2450068"/>
            <a:chExt cx="1900982" cy="2116894"/>
          </a:xfrm>
        </p:grpSpPr>
        <p:grpSp>
          <p:nvGrpSpPr>
            <p:cNvPr id="23" name="Group 22"/>
            <p:cNvGrpSpPr/>
            <p:nvPr/>
          </p:nvGrpSpPr>
          <p:grpSpPr>
            <a:xfrm>
              <a:off x="3489702" y="3330875"/>
              <a:ext cx="457200" cy="471376"/>
              <a:chOff x="2209800" y="1845969"/>
              <a:chExt cx="5156200" cy="5316071"/>
            </a:xfrm>
          </p:grpSpPr>
          <p:sp>
            <p:nvSpPr>
              <p:cNvPr id="24" name="Oval 23"/>
              <p:cNvSpPr/>
              <p:nvPr/>
            </p:nvSpPr>
            <p:spPr bwMode="auto">
              <a:xfrm>
                <a:off x="2209800" y="2134361"/>
                <a:ext cx="5156200" cy="4770703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5" name="Half Frame 24"/>
              <p:cNvSpPr/>
              <p:nvPr/>
            </p:nvSpPr>
            <p:spPr bwMode="auto">
              <a:xfrm rot="8144834">
                <a:off x="4247390" y="1845969"/>
                <a:ext cx="591671" cy="591671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6" name="Half Frame 25"/>
              <p:cNvSpPr/>
              <p:nvPr/>
            </p:nvSpPr>
            <p:spPr bwMode="auto">
              <a:xfrm rot="13455166" flipH="1">
                <a:off x="4542104" y="6570369"/>
                <a:ext cx="591671" cy="591671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124200" y="3083358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I (current)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400" y="2568198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2514600" y="245006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53340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without IP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70154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IP</a:t>
            </a:r>
            <a:endParaRPr lang="en-CA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27603" y="2309247"/>
            <a:ext cx="3025244" cy="254172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6654068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5988865" y="2790778"/>
            <a:ext cx="1650185" cy="1171622"/>
            <a:chOff x="5904170" y="2856468"/>
            <a:chExt cx="1650185" cy="1171622"/>
          </a:xfrm>
        </p:grpSpPr>
        <p:pic>
          <p:nvPicPr>
            <p:cNvPr id="1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2925" y="3149538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04170" y="3162300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0" name="TextBox 129"/>
            <p:cNvSpPr txBox="1"/>
            <p:nvPr/>
          </p:nvSpPr>
          <p:spPr>
            <a:xfrm>
              <a:off x="6286500" y="2856468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</p:grpSp>
      <p:sp>
        <p:nvSpPr>
          <p:cNvPr id="132" name="Rectangle 131"/>
          <p:cNvSpPr/>
          <p:nvPr/>
        </p:nvSpPr>
        <p:spPr bwMode="auto">
          <a:xfrm>
            <a:off x="2400835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2" name="Group 22"/>
          <p:cNvGrpSpPr/>
          <p:nvPr/>
        </p:nvGrpSpPr>
        <p:grpSpPr>
          <a:xfrm>
            <a:off x="7668002" y="3319207"/>
            <a:ext cx="457200" cy="471376"/>
            <a:chOff x="2209800" y="1845969"/>
            <a:chExt cx="5156200" cy="5316071"/>
          </a:xfrm>
        </p:grpSpPr>
        <p:sp>
          <p:nvSpPr>
            <p:cNvPr id="51" name="Oval 23"/>
            <p:cNvSpPr/>
            <p:nvPr/>
          </p:nvSpPr>
          <p:spPr bwMode="auto">
            <a:xfrm>
              <a:off x="2209800" y="2134361"/>
              <a:ext cx="5156200" cy="4770703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2" name="Half Frame 24"/>
            <p:cNvSpPr/>
            <p:nvPr/>
          </p:nvSpPr>
          <p:spPr bwMode="auto">
            <a:xfrm rot="8144834">
              <a:off x="4247390" y="18459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3" name="Half Frame 25"/>
            <p:cNvSpPr/>
            <p:nvPr/>
          </p:nvSpPr>
          <p:spPr bwMode="auto">
            <a:xfrm rot="13455166" flipH="1">
              <a:off x="4542104" y="6570369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92900" y="2438400"/>
            <a:ext cx="1962817" cy="2093969"/>
            <a:chOff x="6692900" y="2438400"/>
            <a:chExt cx="1962817" cy="2093969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535" y="2533605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6692900" y="2438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sp>
        <p:nvSpPr>
          <p:cNvPr id="55" name="Rounded Rectangle 32"/>
          <p:cNvSpPr/>
          <p:nvPr/>
        </p:nvSpPr>
        <p:spPr>
          <a:xfrm>
            <a:off x="6096000" y="5374755"/>
            <a:ext cx="2362200" cy="645045"/>
          </a:xfrm>
          <a:prstGeom prst="roundRect">
            <a:avLst/>
          </a:prstGeom>
          <a:solidFill>
            <a:srgbClr val="FFFF00">
              <a:alpha val="61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J</a:t>
            </a:r>
            <a:r>
              <a:rPr lang="en-US" sz="24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1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endParaRPr lang="en-US" sz="2400" b="1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068224" y="1371600"/>
            <a:ext cx="1418551" cy="762000"/>
            <a:chOff x="7449224" y="1371600"/>
            <a:chExt cx="1418551" cy="762000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8134120" y="149627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8143645" y="1885203"/>
              <a:ext cx="47243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0" name="TextBox 59"/>
            <p:cNvSpPr txBox="1"/>
            <p:nvPr/>
          </p:nvSpPr>
          <p:spPr>
            <a:xfrm>
              <a:off x="8258175" y="1856601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East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449224" y="13716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North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6" name="Pentagon 55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58" name="Chevron 57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62" name="Chevron 61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hevron 62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64" name="Chevron 63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56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ATEM IP effect </a:t>
            </a:r>
            <a:endParaRPr lang="en-CA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066800"/>
            <a:ext cx="8305800" cy="4419600"/>
          </a:xfrm>
        </p:spPr>
        <p:txBody>
          <a:bodyPr/>
          <a:lstStyle/>
          <a:p>
            <a:r>
              <a:rPr lang="en-CA" dirty="0" smtClean="0"/>
              <a:t>Plan view</a:t>
            </a:r>
            <a:endParaRPr lang="en-CA" dirty="0"/>
          </a:p>
        </p:txBody>
      </p:sp>
      <p:grpSp>
        <p:nvGrpSpPr>
          <p:cNvPr id="21" name="Group 20"/>
          <p:cNvGrpSpPr/>
          <p:nvPr/>
        </p:nvGrpSpPr>
        <p:grpSpPr>
          <a:xfrm>
            <a:off x="-4191000" y="3582030"/>
            <a:ext cx="3962400" cy="414378"/>
            <a:chOff x="126580" y="3161295"/>
            <a:chExt cx="3962400" cy="414378"/>
          </a:xfrm>
        </p:grpSpPr>
        <p:cxnSp>
          <p:nvCxnSpPr>
            <p:cNvPr id="9" name="Straight Connector 8"/>
            <p:cNvCxnSpPr/>
            <p:nvPr/>
          </p:nvCxnSpPr>
          <p:spPr bwMode="auto">
            <a:xfrm flipV="1">
              <a:off x="126580" y="3575672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126580" y="31612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126580" y="324417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126580" y="34927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26580" y="332704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26580" y="340992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2" name="Group 21"/>
          <p:cNvGrpSpPr/>
          <p:nvPr/>
        </p:nvGrpSpPr>
        <p:grpSpPr>
          <a:xfrm rot="5400000">
            <a:off x="-3957991" y="3313695"/>
            <a:ext cx="3962400" cy="414378"/>
            <a:chOff x="126580" y="3161295"/>
            <a:chExt cx="3962400" cy="414378"/>
          </a:xfrm>
        </p:grpSpPr>
        <p:cxnSp>
          <p:nvCxnSpPr>
            <p:cNvPr id="23" name="Straight Connector 22"/>
            <p:cNvCxnSpPr/>
            <p:nvPr/>
          </p:nvCxnSpPr>
          <p:spPr bwMode="auto">
            <a:xfrm flipV="1">
              <a:off x="126580" y="3575672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 flipV="1">
              <a:off x="126580" y="31612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126580" y="324417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126580" y="349279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126580" y="3327045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 flipV="1">
              <a:off x="126580" y="3409920"/>
              <a:ext cx="396240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5" name="EMxy.avi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0352" y="2075688"/>
            <a:ext cx="3886200" cy="3108960"/>
          </a:xfrm>
          <a:prstGeom prst="rect">
            <a:avLst/>
          </a:prstGeom>
        </p:spPr>
      </p:pic>
      <p:pic>
        <p:nvPicPr>
          <p:cNvPr id="16" name="EMIPxy.avi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7448" y="2075688"/>
            <a:ext cx="3886200" cy="310896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340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without IP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01540" y="1695450"/>
            <a:ext cx="300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CA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IP</a:t>
            </a:r>
            <a:endParaRPr lang="en-CA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54068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988865" y="2790778"/>
            <a:ext cx="1650185" cy="1171622"/>
            <a:chOff x="5904170" y="2856468"/>
            <a:chExt cx="1650185" cy="1171622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2925" y="3149538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04170" y="3162300"/>
              <a:ext cx="801430" cy="865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6286500" y="2856468"/>
              <a:ext cx="94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521793" y="2447925"/>
            <a:ext cx="1888282" cy="2111427"/>
            <a:chOff x="6972300" y="2196584"/>
            <a:chExt cx="1888282" cy="2111427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2309247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972300" y="219658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sp>
        <p:nvSpPr>
          <p:cNvPr id="57" name="Rectangle 56"/>
          <p:cNvSpPr/>
          <p:nvPr/>
        </p:nvSpPr>
        <p:spPr bwMode="auto">
          <a:xfrm>
            <a:off x="2400835" y="3347812"/>
            <a:ext cx="333831" cy="337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8" name="Rounded Rectangle 32"/>
          <p:cNvSpPr/>
          <p:nvPr/>
        </p:nvSpPr>
        <p:spPr>
          <a:xfrm>
            <a:off x="490058" y="5245100"/>
            <a:ext cx="8175860" cy="10668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Compatible</a:t>
            </a: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conceptual model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chances to observe IP response in </a:t>
            </a:r>
            <a:r>
              <a:rPr lang="en-CA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 times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6692900" y="2438400"/>
            <a:ext cx="1962817" cy="2093969"/>
            <a:chOff x="6692900" y="2438400"/>
            <a:chExt cx="1962817" cy="2093969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535" y="2533605"/>
              <a:ext cx="1850182" cy="199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6692900" y="2438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J </a:t>
              </a:r>
              <a:r>
                <a:rPr lang="en-CA" b="1" baseline="30000" dirty="0" smtClean="0">
                  <a:latin typeface="Arial" pitchFamily="34" charset="0"/>
                  <a:cs typeface="Arial" pitchFamily="34" charset="0"/>
                </a:rPr>
                <a:t>EM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068224" y="1371600"/>
            <a:ext cx="1418551" cy="762000"/>
            <a:chOff x="7449224" y="1371600"/>
            <a:chExt cx="1418551" cy="762000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rot="10800000">
              <a:off x="8134120" y="1496270"/>
              <a:ext cx="0" cy="39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/>
            <p:cNvCxnSpPr/>
            <p:nvPr/>
          </p:nvCxnSpPr>
          <p:spPr bwMode="auto">
            <a:xfrm>
              <a:off x="8143645" y="1885203"/>
              <a:ext cx="47243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/>
            <p:cNvSpPr txBox="1"/>
            <p:nvPr/>
          </p:nvSpPr>
          <p:spPr>
            <a:xfrm>
              <a:off x="8258175" y="1856601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East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49224" y="1371600"/>
              <a:ext cx="856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latin typeface="Arial" pitchFamily="34" charset="0"/>
                  <a:cs typeface="Arial" pitchFamily="34" charset="0"/>
                </a:rPr>
                <a:t>North</a:t>
              </a:r>
              <a:endParaRPr lang="en-CA" sz="1200" b="1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4" name="Pentagon 43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6" name="Chevron 4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7" name="Chevron 4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hevron 50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52" name="Chevron 51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393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Measured ATEM responses</a:t>
            </a:r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14400"/>
            <a:ext cx="2380952" cy="23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6000"/>
            <a:ext cx="5333334" cy="4000000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response at (0, 0)</a:t>
            </a:r>
            <a:endParaRPr lang="en-CA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2093976"/>
            <a:ext cx="5333334" cy="4000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740400" y="3857026"/>
            <a:ext cx="3066752" cy="714974"/>
            <a:chOff x="5740400" y="3857026"/>
            <a:chExt cx="3066752" cy="714974"/>
          </a:xfrm>
        </p:grpSpPr>
        <p:sp>
          <p:nvSpPr>
            <p:cNvPr id="7" name="Rounded Rectangle 6"/>
            <p:cNvSpPr/>
            <p:nvPr/>
          </p:nvSpPr>
          <p:spPr>
            <a:xfrm>
              <a:off x="5740400" y="3857026"/>
              <a:ext cx="3066752" cy="714974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16600" y="3887254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Arial" pitchFamily="34" charset="0"/>
                  <a:cs typeface="Arial" pitchFamily="34" charset="0"/>
                </a:rPr>
                <a:t>EMIP: with IP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effect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EM: without IP effect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86400" y="4776669"/>
            <a:ext cx="3447752" cy="1523925"/>
            <a:chOff x="5486400" y="4776669"/>
            <a:chExt cx="3447752" cy="1523925"/>
          </a:xfrm>
        </p:grpSpPr>
        <p:sp>
          <p:nvSpPr>
            <p:cNvPr id="12" name="Rounded Rectangle 11"/>
            <p:cNvSpPr/>
            <p:nvPr/>
          </p:nvSpPr>
          <p:spPr>
            <a:xfrm>
              <a:off x="5714334" y="5155826"/>
              <a:ext cx="3219818" cy="1144768"/>
            </a:xfrm>
            <a:prstGeom prst="roundRect">
              <a:avLst/>
            </a:prstGeom>
            <a:solidFill>
              <a:srgbClr val="FFFF00">
                <a:alpha val="72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EMIP = F[</a:t>
              </a:r>
              <a:r>
                <a:rPr lang="el-GR" dirty="0"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aseline="-25000" dirty="0" smtClean="0">
                  <a:latin typeface="Arial" pitchFamily="34" charset="0"/>
                  <a:cs typeface="Arial" pitchFamily="34" charset="0"/>
                </a:rPr>
                <a:t>∞</a:t>
              </a:r>
              <a:r>
                <a:rPr lang="en-CA" dirty="0" smtClean="0"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dirty="0" smtClean="0">
                  <a:latin typeface="Arial" pitchFamily="34" charset="0"/>
                  <a:cs typeface="Arial" pitchFamily="34" charset="0"/>
                </a:rPr>
                <a:t>∆σ</a:t>
              </a:r>
              <a:r>
                <a:rPr lang="en-CA" dirty="0" smtClean="0">
                  <a:latin typeface="Arial" pitchFamily="34" charset="0"/>
                  <a:cs typeface="Arial" pitchFamily="34" charset="0"/>
                </a:rPr>
                <a:t>(t)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]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EM 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= </a:t>
              </a:r>
              <a:r>
                <a:rPr lang="en-US" i="1" dirty="0" smtClean="0">
                  <a:latin typeface="Arial" pitchFamily="34" charset="0"/>
                  <a:cs typeface="Arial" pitchFamily="34" charset="0"/>
                </a:rPr>
                <a:t>F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[</a:t>
              </a:r>
              <a:r>
                <a:rPr lang="el-GR" dirty="0"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aseline="-25000" dirty="0" smtClean="0">
                  <a:latin typeface="Arial" pitchFamily="34" charset="0"/>
                  <a:cs typeface="Arial" pitchFamily="34" charset="0"/>
                </a:rPr>
                <a:t>∞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]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b="1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US" b="1" baseline="300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 = </a:t>
              </a:r>
              <a:r>
                <a:rPr lang="en-US" b="1" i="1" dirty="0" smtClean="0">
                  <a:latin typeface="Arial" pitchFamily="34" charset="0"/>
                  <a:cs typeface="Arial" pitchFamily="34" charset="0"/>
                </a:rPr>
                <a:t>F 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[</a:t>
              </a:r>
              <a:r>
                <a:rPr lang="el-GR" b="1" dirty="0"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="1" baseline="-25000" dirty="0">
                  <a:latin typeface="Arial" pitchFamily="34" charset="0"/>
                  <a:cs typeface="Arial" pitchFamily="34" charset="0"/>
                </a:rPr>
                <a:t>∞</a:t>
              </a:r>
              <a:r>
                <a:rPr lang="en-CA" b="1" dirty="0"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b="1" dirty="0">
                  <a:latin typeface="Arial" pitchFamily="34" charset="0"/>
                  <a:cs typeface="Arial" pitchFamily="34" charset="0"/>
                </a:rPr>
                <a:t>∆σ</a:t>
              </a:r>
              <a:r>
                <a:rPr lang="en-CA" b="1" dirty="0">
                  <a:latin typeface="Arial" pitchFamily="34" charset="0"/>
                  <a:cs typeface="Arial" pitchFamily="34" charset="0"/>
                </a:rPr>
                <a:t>(t)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]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-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F </a:t>
              </a:r>
              <a:r>
                <a:rPr lang="en-US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[</a:t>
              </a:r>
              <a:r>
                <a:rPr lang="el-GR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l-GR" b="1" baseline="-250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n-US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]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86400" y="4776669"/>
              <a:ext cx="32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EM decoupling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process</a:t>
              </a:r>
              <a:endParaRPr lang="en-CA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486400" y="347497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ATEM responses</a:t>
            </a:r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7747753" y="1987150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7" name="Rounded Rectangle 32"/>
          <p:cNvSpPr/>
          <p:nvPr/>
        </p:nvSpPr>
        <p:spPr>
          <a:xfrm>
            <a:off x="487149" y="1388596"/>
            <a:ext cx="3733800" cy="7239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l-GR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l-GR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l-GR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∞</a:t>
            </a:r>
            <a:r>
              <a:rPr lang="el-GR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δ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l-G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l-G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∆</a:t>
            </a:r>
            <a:r>
              <a:rPr lang="el-GR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CA" sz="24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CA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400" b="1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312608" y="4457700"/>
            <a:ext cx="3287397" cy="1893270"/>
            <a:chOff x="1312608" y="4457700"/>
            <a:chExt cx="3287397" cy="1893270"/>
          </a:xfrm>
        </p:grpSpPr>
        <p:cxnSp>
          <p:nvCxnSpPr>
            <p:cNvPr id="24" name="직선 연결선 23"/>
            <p:cNvCxnSpPr/>
            <p:nvPr/>
          </p:nvCxnSpPr>
          <p:spPr bwMode="auto">
            <a:xfrm flipH="1">
              <a:off x="2565402" y="4457700"/>
              <a:ext cx="2034603" cy="11249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Rounded Rectangle 32"/>
            <p:cNvSpPr/>
            <p:nvPr/>
          </p:nvSpPr>
          <p:spPr>
            <a:xfrm>
              <a:off x="1312608" y="5627070"/>
              <a:ext cx="2270095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F[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∆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]</a:t>
              </a:r>
              <a:endParaRPr lang="en-CA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114800" y="4776669"/>
            <a:ext cx="1599534" cy="1556535"/>
            <a:chOff x="4114800" y="4776669"/>
            <a:chExt cx="1599534" cy="1556535"/>
          </a:xfrm>
        </p:grpSpPr>
        <p:cxnSp>
          <p:nvCxnSpPr>
            <p:cNvPr id="29" name="직선 연결선 28"/>
            <p:cNvCxnSpPr/>
            <p:nvPr/>
          </p:nvCxnSpPr>
          <p:spPr bwMode="auto">
            <a:xfrm>
              <a:off x="4953000" y="4776669"/>
              <a:ext cx="40673" cy="7859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Rounded Rectangle 32"/>
            <p:cNvSpPr/>
            <p:nvPr/>
          </p:nvSpPr>
          <p:spPr>
            <a:xfrm>
              <a:off x="4114800" y="5609304"/>
              <a:ext cx="1599534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F[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]</a:t>
              </a:r>
              <a:endParaRPr lang="en-CA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29148" y="5872974"/>
            <a:ext cx="3016045" cy="228600"/>
            <a:chOff x="929148" y="5872974"/>
            <a:chExt cx="3016045" cy="228600"/>
          </a:xfrm>
        </p:grpSpPr>
        <p:sp>
          <p:nvSpPr>
            <p:cNvPr id="19" name="Rectangle 19"/>
            <p:cNvSpPr/>
            <p:nvPr/>
          </p:nvSpPr>
          <p:spPr bwMode="auto">
            <a:xfrm>
              <a:off x="3748548" y="5966760"/>
              <a:ext cx="196645" cy="48357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929148" y="5872974"/>
              <a:ext cx="244203" cy="228600"/>
              <a:chOff x="5715000" y="5867400"/>
              <a:chExt cx="533400" cy="228600"/>
            </a:xfrm>
          </p:grpSpPr>
          <p:sp>
            <p:nvSpPr>
              <p:cNvPr id="20" name="Rectangle 20"/>
              <p:cNvSpPr/>
              <p:nvPr/>
            </p:nvSpPr>
            <p:spPr bwMode="auto">
              <a:xfrm>
                <a:off x="5715000" y="5867400"/>
                <a:ext cx="533400" cy="762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1" name="Rectangle 21"/>
              <p:cNvSpPr/>
              <p:nvPr/>
            </p:nvSpPr>
            <p:spPr bwMode="auto">
              <a:xfrm>
                <a:off x="5715000" y="6019800"/>
                <a:ext cx="533400" cy="762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76200" y="4103501"/>
            <a:ext cx="2806700" cy="2229703"/>
            <a:chOff x="76200" y="4103501"/>
            <a:chExt cx="2806700" cy="2229703"/>
          </a:xfrm>
        </p:grpSpPr>
        <p:cxnSp>
          <p:nvCxnSpPr>
            <p:cNvPr id="34" name="직선 연결선 33"/>
            <p:cNvCxnSpPr/>
            <p:nvPr/>
          </p:nvCxnSpPr>
          <p:spPr bwMode="auto">
            <a:xfrm flipH="1">
              <a:off x="685800" y="4103501"/>
              <a:ext cx="2197100" cy="14831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Rounded Rectangle 32"/>
            <p:cNvSpPr/>
            <p:nvPr/>
          </p:nvSpPr>
          <p:spPr>
            <a:xfrm>
              <a:off x="76200" y="5609304"/>
              <a:ext cx="762001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US" sz="2000" b="1" baseline="30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IP</a:t>
              </a:r>
              <a:endParaRPr lang="en-CA" sz="2000" b="1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Pentagon 29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1" name="Chevron 30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b="1" i="0" u="none" strike="noStrike" cap="none" normalizeH="0" baseline="3000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hevron 34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458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6297" r="6942" b="21449"/>
          <a:stretch/>
        </p:blipFill>
        <p:spPr>
          <a:xfrm>
            <a:off x="914400" y="4267200"/>
            <a:ext cx="7594810" cy="19704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586"/>
            <a:ext cx="3502152" cy="26266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0.0029s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4" name="직사각형 23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연결선 36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타원 30"/>
          <p:cNvSpPr/>
          <p:nvPr/>
        </p:nvSpPr>
        <p:spPr bwMode="auto">
          <a:xfrm>
            <a:off x="2717863" y="2514600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0"/>
            <a:ext cx="3240000" cy="243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3" name="TextBox 32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8" name="TextBox 37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5" y="4115914"/>
            <a:ext cx="863600" cy="4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Pentagon 38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0" name="Chevron 39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1" name="Chevron 40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b="1" i="0" u="none" strike="noStrike" cap="none" normalizeH="0" baseline="3000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Chevron 41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4" name="Chevron 43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86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6297" r="6942" b="21449"/>
          <a:stretch/>
        </p:blipFill>
        <p:spPr>
          <a:xfrm>
            <a:off x="914400" y="4266000"/>
            <a:ext cx="7594810" cy="19704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586"/>
            <a:ext cx="3502152" cy="26266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0.012s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4" name="직사각형 23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27" name="TextBox 26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연결선 36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타원 29"/>
          <p:cNvSpPr/>
          <p:nvPr/>
        </p:nvSpPr>
        <p:spPr bwMode="auto">
          <a:xfrm>
            <a:off x="3276227" y="2719382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0"/>
            <a:ext cx="3240000" cy="2430000"/>
          </a:xfrm>
          <a:prstGeom prst="rect">
            <a:avLst/>
          </a:prstGeom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5" y="4115914"/>
            <a:ext cx="863600" cy="4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Pentagon 3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9" name="Chevron 38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b="1" i="0" u="none" strike="noStrike" cap="none" normalizeH="0" baseline="3000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hevron 3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1" name="Chevron 4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461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6295" r="6942" b="21450"/>
          <a:stretch/>
        </p:blipFill>
        <p:spPr>
          <a:xfrm>
            <a:off x="914400" y="4266000"/>
            <a:ext cx="7594810" cy="19704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0586"/>
            <a:ext cx="3502152" cy="26266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0.049s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4" name="직사각형 23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연결선 36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타원 6"/>
          <p:cNvSpPr/>
          <p:nvPr/>
        </p:nvSpPr>
        <p:spPr bwMode="auto">
          <a:xfrm>
            <a:off x="3824354" y="3145906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0"/>
            <a:ext cx="3240000" cy="243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3" name="TextBox 32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(T/s)</a:t>
            </a:r>
          </a:p>
        </p:txBody>
      </p:sp>
      <p:sp>
        <p:nvSpPr>
          <p:cNvPr id="38" name="TextBox 37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5" y="4115914"/>
            <a:ext cx="863600" cy="4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ounded Rectangle 32"/>
          <p:cNvSpPr/>
          <p:nvPr/>
        </p:nvSpPr>
        <p:spPr>
          <a:xfrm>
            <a:off x="222393" y="3048000"/>
            <a:ext cx="8753475" cy="8382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estimation of </a:t>
            </a:r>
            <a:r>
              <a:rPr lang="en-CA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background model (</a:t>
            </a:r>
            <a:r>
              <a:rPr lang="el-GR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l-GR" sz="2400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∞</a:t>
            </a:r>
            <a:r>
              <a:rPr lang="en-CA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CA" sz="2400" b="1" dirty="0" smtClean="0">
                <a:latin typeface="Arial" pitchFamily="34" charset="0"/>
                <a:cs typeface="Arial" pitchFamily="34" charset="0"/>
              </a:rPr>
              <a:t>is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rucial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9266" y="1828800"/>
            <a:ext cx="5638134" cy="741666"/>
            <a:chOff x="229266" y="1447800"/>
            <a:chExt cx="5638134" cy="741666"/>
          </a:xfrm>
        </p:grpSpPr>
        <p:sp>
          <p:nvSpPr>
            <p:cNvPr id="45" name="Rounded Rectangle 32"/>
            <p:cNvSpPr/>
            <p:nvPr/>
          </p:nvSpPr>
          <p:spPr>
            <a:xfrm>
              <a:off x="1465674" y="1465566"/>
              <a:ext cx="2270095" cy="7239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F[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+</a:t>
              </a:r>
              <a:r>
                <a:rPr lang="el-G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∆</a:t>
              </a:r>
              <a:r>
                <a:rPr lang="el-GR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CA" sz="20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)</a:t>
              </a:r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]</a:t>
              </a:r>
              <a:endParaRPr lang="en-CA" sz="2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29266" y="1447800"/>
              <a:ext cx="5638134" cy="723900"/>
              <a:chOff x="229266" y="1447800"/>
              <a:chExt cx="5638134" cy="723900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1082214" y="1711470"/>
                <a:ext cx="3016045" cy="228600"/>
                <a:chOff x="929148" y="5872974"/>
                <a:chExt cx="3016045" cy="228600"/>
              </a:xfrm>
            </p:grpSpPr>
            <p:sp>
              <p:nvSpPr>
                <p:cNvPr id="41" name="Rectangle 19"/>
                <p:cNvSpPr/>
                <p:nvPr/>
              </p:nvSpPr>
              <p:spPr bwMode="auto">
                <a:xfrm>
                  <a:off x="3748548" y="5966760"/>
                  <a:ext cx="196645" cy="48357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grpSp>
              <p:nvGrpSpPr>
                <p:cNvPr id="42" name="그룹 41"/>
                <p:cNvGrpSpPr/>
                <p:nvPr/>
              </p:nvGrpSpPr>
              <p:grpSpPr>
                <a:xfrm>
                  <a:off x="929148" y="5872974"/>
                  <a:ext cx="244203" cy="228600"/>
                  <a:chOff x="5715000" y="5867400"/>
                  <a:chExt cx="533400" cy="228600"/>
                </a:xfrm>
              </p:grpSpPr>
              <p:sp>
                <p:nvSpPr>
                  <p:cNvPr id="43" name="Rectangle 20"/>
                  <p:cNvSpPr/>
                  <p:nvPr/>
                </p:nvSpPr>
                <p:spPr bwMode="auto">
                  <a:xfrm>
                    <a:off x="5715000" y="5867400"/>
                    <a:ext cx="533400" cy="762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sp>
                <p:nvSpPr>
                  <p:cNvPr id="44" name="Rectangle 21"/>
                  <p:cNvSpPr/>
                  <p:nvPr/>
                </p:nvSpPr>
                <p:spPr bwMode="auto">
                  <a:xfrm>
                    <a:off x="5715000" y="6019800"/>
                    <a:ext cx="533400" cy="762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</p:grpSp>
          </p:grpSp>
          <p:sp>
            <p:nvSpPr>
              <p:cNvPr id="46" name="Rounded Rectangle 32"/>
              <p:cNvSpPr/>
              <p:nvPr/>
            </p:nvSpPr>
            <p:spPr>
              <a:xfrm>
                <a:off x="4267866" y="1447800"/>
                <a:ext cx="1599534" cy="723900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F[</a:t>
                </a:r>
                <a:r>
                  <a:rPr lang="el-GR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σ</a:t>
                </a:r>
                <a:r>
                  <a:rPr lang="en-CA" sz="2000" b="1" baseline="-25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∞</a:t>
                </a:r>
                <a:r>
                  <a:rPr lang="el-GR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δ</a:t>
                </a:r>
                <a:r>
                  <a:rPr lang="en-CA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CA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en-CA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</a:t>
                </a:r>
                <a:r>
                  <a:rPr lang="en-CA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]</a:t>
                </a:r>
                <a:endParaRPr lang="en-CA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ounded Rectangle 32"/>
              <p:cNvSpPr/>
              <p:nvPr/>
            </p:nvSpPr>
            <p:spPr>
              <a:xfrm>
                <a:off x="229266" y="1447800"/>
                <a:ext cx="762001" cy="723900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err="1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</a:t>
                </a:r>
                <a:r>
                  <a:rPr lang="en-US" sz="2000" b="1" baseline="30000" dirty="0" err="1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IP</a:t>
                </a:r>
                <a:endParaRPr lang="en-CA" sz="2000" b="1" baseline="300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" name="Pentagon 47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9" name="Chevron 48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50" name="Chevron 49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b="1" i="0" u="none" strike="noStrike" cap="none" normalizeH="0" baseline="3000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hevron 50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52" name="Chevron 51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568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5"/>
          <a:stretch/>
        </p:blipFill>
        <p:spPr bwMode="auto">
          <a:xfrm>
            <a:off x="5025570" y="4114800"/>
            <a:ext cx="4270830" cy="195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04800" y="1371600"/>
            <a:ext cx="8610600" cy="4724400"/>
          </a:xfrm>
        </p:spPr>
        <p:txBody>
          <a:bodyPr/>
          <a:lstStyle/>
          <a:p>
            <a:r>
              <a:rPr lang="en-CA" sz="2800" dirty="0" smtClean="0"/>
              <a:t>Carry out 3D inversion of the AEM data (leave out time channels that have </a:t>
            </a:r>
            <a:r>
              <a:rPr lang="en-CA" sz="2800" b="1" dirty="0" smtClean="0">
                <a:solidFill>
                  <a:srgbClr val="FF0000"/>
                </a:solidFill>
              </a:rPr>
              <a:t>negative transients</a:t>
            </a:r>
            <a:r>
              <a:rPr lang="en-CA" sz="2800" dirty="0" smtClean="0"/>
              <a:t>)</a:t>
            </a:r>
          </a:p>
          <a:p>
            <a:r>
              <a:rPr lang="en-CA" sz="2800" dirty="0" smtClean="0"/>
              <a:t>Methodology:  Yang and Oldenburg </a:t>
            </a:r>
            <a:r>
              <a:rPr lang="en-CA" sz="2800" dirty="0"/>
              <a:t> </a:t>
            </a:r>
            <a:r>
              <a:rPr lang="en-CA" sz="2800" dirty="0" smtClean="0"/>
              <a:t>[AGU, 2012,  ASEG 2012]   </a:t>
            </a:r>
          </a:p>
          <a:p>
            <a:r>
              <a:rPr lang="en-CA" sz="2800" dirty="0" smtClean="0"/>
              <a:t>Local mesh for forward modelling and sensitivities</a:t>
            </a:r>
          </a:p>
          <a:p>
            <a:r>
              <a:rPr lang="en-CA" sz="2800" dirty="0" smtClean="0"/>
              <a:t>Stochastic selection of transmitters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266286" cy="685800"/>
          </a:xfrm>
        </p:spPr>
        <p:txBody>
          <a:bodyPr/>
          <a:lstStyle/>
          <a:p>
            <a:r>
              <a:rPr lang="en-CA" dirty="0" smtClean="0"/>
              <a:t>Need background conductivity (</a:t>
            </a:r>
            <a:r>
              <a:rPr lang="el-GR" b="1" i="1" dirty="0" smtClean="0"/>
              <a:t>σ</a:t>
            </a:r>
            <a:r>
              <a:rPr lang="el-GR" baseline="-25000" dirty="0" smtClean="0"/>
              <a:t>∞</a:t>
            </a:r>
            <a:r>
              <a:rPr lang="en-CA" dirty="0" smtClean="0"/>
              <a:t>)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585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19600" y="1143000"/>
            <a:ext cx="3845925" cy="2664591"/>
            <a:chOff x="4800316" y="3438723"/>
            <a:chExt cx="3845925" cy="2664591"/>
          </a:xfrm>
        </p:grpSpPr>
        <p:pic>
          <p:nvPicPr>
            <p:cNvPr id="28" name="Picture 27" descr="mill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63"/>
            <a:stretch/>
          </p:blipFill>
          <p:spPr>
            <a:xfrm>
              <a:off x="5245100" y="3746500"/>
              <a:ext cx="3166670" cy="235681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4800316" y="3438723"/>
              <a:ext cx="3845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b="1" dirty="0" smtClean="0"/>
                <a:t>Recovered 3D conductivity model</a:t>
              </a:r>
              <a:endParaRPr lang="en-US" sz="1400" b="1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7019925" y="3234288"/>
            <a:ext cx="13736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Yang et al., 2012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494886" cy="685800"/>
          </a:xfrm>
        </p:spPr>
        <p:txBody>
          <a:bodyPr/>
          <a:lstStyle/>
          <a:p>
            <a:r>
              <a:rPr lang="en-CA" dirty="0" smtClean="0"/>
              <a:t>Field example: Mt. Milligan VTEM </a:t>
            </a:r>
            <a:endParaRPr lang="en-CA" dirty="0"/>
          </a:p>
        </p:txBody>
      </p:sp>
      <p:pic>
        <p:nvPicPr>
          <p:cNvPr id="22" name="Picture 21" descr="ques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1769124"/>
            <a:ext cx="3282802" cy="400058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8800" y="577552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Geotech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(2007)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19600" y="3886200"/>
            <a:ext cx="3378913" cy="2286000"/>
            <a:chOff x="4787900" y="1143000"/>
            <a:chExt cx="3378913" cy="22860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100" y="1371600"/>
              <a:ext cx="2921713" cy="205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4787900" y="1143000"/>
              <a:ext cx="27703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b="1" dirty="0" smtClean="0"/>
                <a:t>Observed data (</a:t>
              </a:r>
              <a:r>
                <a:rPr lang="en-US" sz="1400" b="1" dirty="0" err="1" smtClean="0"/>
                <a:t>db</a:t>
              </a:r>
              <a:r>
                <a:rPr lang="en-US" sz="1400" b="1" dirty="0" smtClean="0"/>
                <a:t>/</a:t>
              </a:r>
              <a:r>
                <a:rPr lang="en-US" sz="1400" b="1" dirty="0" err="1" smtClean="0"/>
                <a:t>dt</a:t>
              </a:r>
              <a:r>
                <a:rPr lang="en-US" sz="1400" b="1" dirty="0" smtClean="0"/>
                <a:t>)</a:t>
              </a:r>
              <a:endParaRPr lang="en-US" sz="1400" b="1" dirty="0"/>
            </a:p>
          </p:txBody>
        </p:sp>
      </p:grpSp>
      <p:sp>
        <p:nvSpPr>
          <p:cNvPr id="11" name="Rounded Rectangle 32"/>
          <p:cNvSpPr/>
          <p:nvPr/>
        </p:nvSpPr>
        <p:spPr>
          <a:xfrm>
            <a:off x="457199" y="3171990"/>
            <a:ext cx="3810001" cy="67770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transients of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19600" y="3171990"/>
            <a:ext cx="4002327" cy="960431"/>
            <a:chOff x="4419600" y="3171990"/>
            <a:chExt cx="4002327" cy="960431"/>
          </a:xfrm>
        </p:grpSpPr>
        <p:sp>
          <p:nvSpPr>
            <p:cNvPr id="5" name="Striped Right Arrow 4"/>
            <p:cNvSpPr/>
            <p:nvPr/>
          </p:nvSpPr>
          <p:spPr bwMode="auto">
            <a:xfrm>
              <a:off x="4419600" y="3212574"/>
              <a:ext cx="444784" cy="597426"/>
            </a:xfrm>
            <a:prstGeom prst="stripedRight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024522" y="3171990"/>
              <a:ext cx="3397405" cy="960431"/>
              <a:chOff x="5024522" y="3171990"/>
              <a:chExt cx="3397405" cy="960431"/>
            </a:xfrm>
          </p:grpSpPr>
          <p:sp>
            <p:nvSpPr>
              <p:cNvPr id="12" name="Rounded Rectangle 32"/>
              <p:cNvSpPr/>
              <p:nvPr/>
            </p:nvSpPr>
            <p:spPr>
              <a:xfrm>
                <a:off x="5024522" y="3171990"/>
                <a:ext cx="2773991" cy="677704"/>
              </a:xfrm>
              <a:prstGeom prst="round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Existence of IP body</a:t>
                </a:r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162800" y="3855422"/>
                <a:ext cx="125912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2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Weidelt</a:t>
                </a: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1982)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912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6" name="Picture 12" descr="C:\Users\SEOGI\AppData\Local\Temp\x10sctmp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70" y="4467175"/>
            <a:ext cx="4958865" cy="16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Linearization of </a:t>
            </a:r>
            <a:r>
              <a:rPr lang="en-US" b="1" dirty="0" smtClean="0">
                <a:solidFill>
                  <a:srgbClr val="FF0000"/>
                </a:solidFill>
              </a:rPr>
              <a:t>EMIP</a:t>
            </a:r>
            <a:r>
              <a:rPr lang="en-US" dirty="0" smtClean="0"/>
              <a:t> responses</a:t>
            </a:r>
            <a:endParaRPr lang="en-CA" dirty="0"/>
          </a:p>
        </p:txBody>
      </p:sp>
      <p:sp>
        <p:nvSpPr>
          <p:cNvPr id="26" name="Rectangle 110"/>
          <p:cNvSpPr/>
          <p:nvPr/>
        </p:nvSpPr>
        <p:spPr>
          <a:xfrm>
            <a:off x="533399" y="3879724"/>
            <a:ext cx="2209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Linearization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16"/>
          <p:cNvSpPr/>
          <p:nvPr/>
        </p:nvSpPr>
        <p:spPr>
          <a:xfrm>
            <a:off x="914400" y="4267200"/>
            <a:ext cx="6934200" cy="1989400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4" descr="C:\Users\SEOGI\AppData\Local\Temp\x10sctmp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5249861" cy="93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110"/>
          <p:cNvSpPr/>
          <p:nvPr/>
        </p:nvSpPr>
        <p:spPr>
          <a:xfrm>
            <a:off x="476332" y="1371600"/>
            <a:ext cx="358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Cole-Cole model (</a:t>
            </a:r>
            <a:r>
              <a:rPr lang="en-CA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1)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8" descr="C:\Users\SEOGI\AppData\Local\Temp\x10sctmp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12" y="2362200"/>
            <a:ext cx="4000149" cy="75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 bwMode="auto">
          <a:xfrm>
            <a:off x="3038200" y="4476750"/>
            <a:ext cx="3660341" cy="67175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04" y="3251593"/>
            <a:ext cx="2209800" cy="33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Pentagon 15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hevron 20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32"/>
          <p:cNvSpPr/>
          <p:nvPr/>
        </p:nvSpPr>
        <p:spPr>
          <a:xfrm>
            <a:off x="5924467" y="5799296"/>
            <a:ext cx="2990933" cy="52530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Pseudo chargeability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950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2" descr="C:\Users\SEOGI\AppData\Local\Temp\x10sctmp1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7" t="40119"/>
          <a:stretch/>
        </p:blipFill>
        <p:spPr bwMode="auto">
          <a:xfrm>
            <a:off x="5639494" y="2354451"/>
            <a:ext cx="2666958" cy="61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/>
          <p:cNvSpPr/>
          <p:nvPr/>
        </p:nvSpPr>
        <p:spPr>
          <a:xfrm>
            <a:off x="334189" y="2159270"/>
            <a:ext cx="4618811" cy="3708130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dirty="0" smtClean="0"/>
              <a:t>At each time 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4"/>
            <a:ext cx="8418686" cy="650875"/>
          </a:xfrm>
        </p:spPr>
        <p:txBody>
          <a:bodyPr/>
          <a:lstStyle/>
          <a:p>
            <a:r>
              <a:rPr lang="en-CA" dirty="0" smtClean="0"/>
              <a:t>Linear Inversion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9" y="3600979"/>
            <a:ext cx="3647217" cy="1047221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8" y="5022119"/>
            <a:ext cx="3610058" cy="38808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2344400" y="935941"/>
            <a:ext cx="2660620" cy="2823865"/>
            <a:chOff x="5976696" y="1214735"/>
            <a:chExt cx="2660620" cy="2823865"/>
          </a:xfrm>
        </p:grpSpPr>
        <p:pic>
          <p:nvPicPr>
            <p:cNvPr id="21" name="Picture 20" descr="mesh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70170"/>
              <a:ext cx="2541316" cy="246843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976696" y="1214735"/>
              <a:ext cx="2633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3D volume of </a:t>
              </a: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581320"/>
              </p:ext>
            </p:extLst>
          </p:nvPr>
        </p:nvGraphicFramePr>
        <p:xfrm>
          <a:off x="-4841875" y="2727325"/>
          <a:ext cx="25082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2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841875" y="2727325"/>
                        <a:ext cx="250825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762000" y="2530500"/>
            <a:ext cx="3762458" cy="796900"/>
            <a:chOff x="762000" y="2374472"/>
            <a:chExt cx="3762458" cy="796900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784339" y="2374472"/>
              <a:ext cx="3740119" cy="374864"/>
            </a:xfrm>
            <a:prstGeom prst="rect">
              <a:avLst/>
            </a:prstGeom>
          </p:spPr>
        </p:pic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759770"/>
              <a:ext cx="1244268" cy="411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156945"/>
              </p:ext>
            </p:extLst>
          </p:nvPr>
        </p:nvGraphicFramePr>
        <p:xfrm>
          <a:off x="-6553200" y="-228600"/>
          <a:ext cx="44259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3" name="Equation" r:id="rId12" imgW="1231560" imgH="279360" progId="Equation.DSMT4">
                  <p:embed/>
                </p:oleObj>
              </mc:Choice>
              <mc:Fallback>
                <p:oleObj name="Equation" r:id="rId12" imgW="1231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553200" y="-228600"/>
                        <a:ext cx="44259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ounded Rectangle 34"/>
          <p:cNvSpPr/>
          <p:nvPr/>
        </p:nvSpPr>
        <p:spPr>
          <a:xfrm>
            <a:off x="5438435" y="2209800"/>
            <a:ext cx="3088652" cy="838200"/>
          </a:xfrm>
          <a:prstGeom prst="roundRect">
            <a:avLst/>
          </a:prstGeom>
          <a:solidFill>
            <a:srgbClr val="FFFF00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423930"/>
              </p:ext>
            </p:extLst>
          </p:nvPr>
        </p:nvGraphicFramePr>
        <p:xfrm>
          <a:off x="-4857750" y="1201738"/>
          <a:ext cx="11874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4" name="Equation" r:id="rId14" imgW="330120" imgH="279360" progId="Equation.DSMT4">
                  <p:embed/>
                </p:oleObj>
              </mc:Choice>
              <mc:Fallback>
                <p:oleObj name="Equation" r:id="rId14" imgW="3301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857750" y="1201738"/>
                        <a:ext cx="11874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5729522" y="3368040"/>
            <a:ext cx="2271478" cy="2112093"/>
            <a:chOff x="5532016" y="3929326"/>
            <a:chExt cx="2271478" cy="2112093"/>
          </a:xfrm>
        </p:grpSpPr>
        <p:pic>
          <p:nvPicPr>
            <p:cNvPr id="18448" name="Picture 1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016" y="3933825"/>
              <a:ext cx="1954633" cy="2107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47" name="Picture 15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929326"/>
              <a:ext cx="488294" cy="414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Pentagon 21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hevron 2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7" name="Chevron 2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99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0320" y="3673667"/>
            <a:ext cx="9164320" cy="1431733"/>
            <a:chOff x="-20320" y="3673667"/>
            <a:chExt cx="9164320" cy="1431733"/>
          </a:xfrm>
        </p:grpSpPr>
        <p:pic>
          <p:nvPicPr>
            <p:cNvPr id="37891" name="Picture 3" descr="C:\Users\sgkang\Desktop\Documents\2013Fall\IP_research\Invresults\case1\dweight_data\pseudo_eta_es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673667"/>
              <a:ext cx="9144000" cy="1431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-20320" y="3783866"/>
              <a:ext cx="1313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Arial" pitchFamily="34" charset="0"/>
                  <a:cs typeface="Arial" pitchFamily="34" charset="0"/>
                </a:rPr>
                <a:t>Estimated</a:t>
              </a:r>
              <a:endParaRPr lang="en-CA" sz="16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3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smtClean="0"/>
              <a:t>For three different time channels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6972804" y="2879785"/>
            <a:ext cx="5716518" cy="1824893"/>
            <a:chOff x="76200" y="4621329"/>
            <a:chExt cx="5716518" cy="1824893"/>
          </a:xfrm>
        </p:grpSpPr>
        <p:sp>
          <p:nvSpPr>
            <p:cNvPr id="8" name="TextBox 7"/>
            <p:cNvSpPr txBox="1"/>
            <p:nvPr/>
          </p:nvSpPr>
          <p:spPr>
            <a:xfrm rot="5400000">
              <a:off x="4899541" y="5175952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Depth (m)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6200" y="4698547"/>
              <a:ext cx="5569163" cy="1747675"/>
              <a:chOff x="105620" y="4774747"/>
              <a:chExt cx="5569163" cy="1747675"/>
            </a:xfrm>
          </p:grpSpPr>
          <p:sp>
            <p:nvSpPr>
              <p:cNvPr id="12" name="직사각형 11"/>
              <p:cNvSpPr/>
              <p:nvPr/>
            </p:nvSpPr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 bwMode="auto">
              <a:xfrm flipH="1">
                <a:off x="329360" y="5086831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직선 연결선 13"/>
              <p:cNvCxnSpPr/>
              <p:nvPr/>
            </p:nvCxnSpPr>
            <p:spPr bwMode="auto">
              <a:xfrm flipH="1">
                <a:off x="329360" y="5533237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직선 연결선 14"/>
              <p:cNvCxnSpPr/>
              <p:nvPr/>
            </p:nvCxnSpPr>
            <p:spPr bwMode="auto">
              <a:xfrm flipH="1">
                <a:off x="2480734" y="4774747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직선 연결선 15"/>
              <p:cNvCxnSpPr/>
              <p:nvPr/>
            </p:nvCxnSpPr>
            <p:spPr bwMode="auto">
              <a:xfrm flipH="1">
                <a:off x="2952444" y="4779583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4956717" y="488723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56717" y="5353679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-160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9" name="직선 연결선 18"/>
              <p:cNvCxnSpPr/>
              <p:nvPr/>
            </p:nvCxnSpPr>
            <p:spPr bwMode="auto">
              <a:xfrm flipH="1">
                <a:off x="457200" y="4781398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직선 연결선 19"/>
              <p:cNvCxnSpPr/>
              <p:nvPr/>
            </p:nvCxnSpPr>
            <p:spPr bwMode="auto">
              <a:xfrm flipH="1">
                <a:off x="4876796" y="4784572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1994689" y="6183868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East (m)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562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303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-30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875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50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3248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pic>
        <p:nvPicPr>
          <p:cNvPr id="37890" name="Picture 2" descr="C:\Users\sgkang\Desktop\Documents\2013Fall\IP_research\Invresults\case1\dweight_data\pseudo_eta_tr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143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-5334000" y="5867400"/>
            <a:ext cx="3930359" cy="914400"/>
            <a:chOff x="-5334000" y="5867400"/>
            <a:chExt cx="3930359" cy="914400"/>
          </a:xfrm>
        </p:grpSpPr>
        <p:pic>
          <p:nvPicPr>
            <p:cNvPr id="37892" name="Picture 4" descr="C:\Users\sgkang\Desktop\Documents\2013Fall\IP_research\Invresults\case1\dweight_data\pseudo_eta_scal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5" t="77255" r="6267" b="14995"/>
            <a:stretch/>
          </p:blipFill>
          <p:spPr bwMode="auto">
            <a:xfrm>
              <a:off x="-5334000" y="5867400"/>
              <a:ext cx="3930359" cy="51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-4803654" y="6443246"/>
              <a:ext cx="2797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Pseudo chargeability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0" y="5410200"/>
            <a:ext cx="2957512" cy="74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295400" y="1664666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 = 1.2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ms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86200" y="1664666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 = 2.4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ms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77000" y="1664666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 = 10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ms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-12700" y="5391090"/>
            <a:ext cx="3073400" cy="909683"/>
            <a:chOff x="-12700" y="5391090"/>
            <a:chExt cx="3073400" cy="909683"/>
          </a:xfrm>
        </p:grpSpPr>
        <p:pic>
          <p:nvPicPr>
            <p:cNvPr id="37894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00" y="5633272"/>
              <a:ext cx="2209800" cy="667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-12700" y="5391090"/>
              <a:ext cx="307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Arial" pitchFamily="34" charset="0"/>
                  <a:cs typeface="Arial" pitchFamily="34" charset="0"/>
                </a:rPr>
                <a:t>Pseudo chargeability </a:t>
              </a:r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c</a:t>
              </a:r>
              <a:r>
                <a:rPr lang="en-US" sz="1600" b="1" dirty="0" smtClean="0">
                  <a:latin typeface="Arial" pitchFamily="34" charset="0"/>
                  <a:cs typeface="Arial" pitchFamily="34" charset="0"/>
                </a:rPr>
                <a:t>=1</a:t>
              </a:r>
              <a:endParaRPr lang="en-CA" sz="16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9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/>
          <a:p>
            <a:r>
              <a:rPr lang="en-US" dirty="0" smtClean="0"/>
              <a:t>Recovered pseudo chargeability</a:t>
            </a:r>
            <a:br>
              <a:rPr lang="en-US" dirty="0" smtClean="0"/>
            </a:br>
            <a:endParaRPr lang="en-CA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-20320" y="2168426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True</a:t>
            </a:r>
            <a:endParaRPr lang="en-CA" sz="16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Pentagon 41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4" name="Chevron 4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5" name="Chevron 4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hevron 4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7" name="Chevron 4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862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266286" cy="685800"/>
          </a:xfrm>
        </p:spPr>
        <p:txBody>
          <a:bodyPr/>
          <a:lstStyle/>
          <a:p>
            <a:r>
              <a:rPr lang="en-CA" dirty="0" smtClean="0"/>
              <a:t>Procedure for ATEM-IP inversion</a:t>
            </a:r>
            <a:endParaRPr lang="en-CA" dirty="0"/>
          </a:p>
        </p:txBody>
      </p:sp>
      <p:grpSp>
        <p:nvGrpSpPr>
          <p:cNvPr id="44" name="Group 43"/>
          <p:cNvGrpSpPr/>
          <p:nvPr/>
        </p:nvGrpSpPr>
        <p:grpSpPr>
          <a:xfrm>
            <a:off x="634278" y="2275113"/>
            <a:ext cx="3390776" cy="1012372"/>
            <a:chOff x="634278" y="2275113"/>
            <a:chExt cx="3390776" cy="1012372"/>
          </a:xfrm>
        </p:grpSpPr>
        <p:sp>
          <p:nvSpPr>
            <p:cNvPr id="7" name="Rounded Rectangle 6"/>
            <p:cNvSpPr/>
            <p:nvPr/>
          </p:nvSpPr>
          <p:spPr>
            <a:xfrm>
              <a:off x="634278" y="2536372"/>
              <a:ext cx="3390776" cy="751113"/>
            </a:xfrm>
            <a:prstGeom prst="roundRect">
              <a:avLst/>
            </a:prstGeom>
            <a:solidFill>
              <a:srgbClr val="00B050">
                <a:alpha val="3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Compute </a:t>
              </a:r>
              <a:r>
                <a:rPr lang="en-CA" b="1" i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CA" b="1" baseline="30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 data at multiple time channels</a:t>
              </a:r>
            </a:p>
          </p:txBody>
        </p:sp>
        <p:cxnSp>
          <p:nvCxnSpPr>
            <p:cNvPr id="12" name="Straight Arrow Connector 11"/>
            <p:cNvCxnSpPr>
              <a:stCxn id="6" idx="2"/>
              <a:endCxn id="7" idx="0"/>
            </p:cNvCxnSpPr>
            <p:nvPr/>
          </p:nvCxnSpPr>
          <p:spPr bwMode="auto">
            <a:xfrm>
              <a:off x="2329666" y="2275113"/>
              <a:ext cx="0" cy="2612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2" name="Group 51"/>
          <p:cNvGrpSpPr/>
          <p:nvPr/>
        </p:nvGrpSpPr>
        <p:grpSpPr>
          <a:xfrm>
            <a:off x="634278" y="4147457"/>
            <a:ext cx="3390776" cy="859972"/>
            <a:chOff x="634278" y="4147457"/>
            <a:chExt cx="3390776" cy="859972"/>
          </a:xfrm>
        </p:grpSpPr>
        <p:sp>
          <p:nvSpPr>
            <p:cNvPr id="9" name="Rounded Rectangle 8"/>
            <p:cNvSpPr/>
            <p:nvPr/>
          </p:nvSpPr>
          <p:spPr>
            <a:xfrm>
              <a:off x="634278" y="4408716"/>
              <a:ext cx="3390776" cy="598713"/>
            </a:xfrm>
            <a:prstGeom prst="roundRect">
              <a:avLst/>
            </a:prstGeom>
            <a:solidFill>
              <a:srgbClr val="FFFF00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Subtract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regional to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obtain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IP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cxnSp>
          <p:nvCxnSpPr>
            <p:cNvPr id="16" name="Straight Arrow Connector 15"/>
            <p:cNvCxnSpPr>
              <a:stCxn id="8" idx="2"/>
              <a:endCxn id="9" idx="0"/>
            </p:cNvCxnSpPr>
            <p:nvPr/>
          </p:nvCxnSpPr>
          <p:spPr bwMode="auto">
            <a:xfrm>
              <a:off x="2329666" y="4147457"/>
              <a:ext cx="0" cy="2612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3" name="Group 52"/>
          <p:cNvGrpSpPr/>
          <p:nvPr/>
        </p:nvGrpSpPr>
        <p:grpSpPr>
          <a:xfrm>
            <a:off x="634278" y="5007429"/>
            <a:ext cx="3390776" cy="859971"/>
            <a:chOff x="634278" y="5007429"/>
            <a:chExt cx="3390776" cy="859971"/>
          </a:xfrm>
        </p:grpSpPr>
        <p:sp>
          <p:nvSpPr>
            <p:cNvPr id="10" name="Rounded Rectangle 9"/>
            <p:cNvSpPr/>
            <p:nvPr/>
          </p:nvSpPr>
          <p:spPr>
            <a:xfrm>
              <a:off x="634278" y="5268687"/>
              <a:ext cx="3390776" cy="598713"/>
            </a:xfrm>
            <a:prstGeom prst="roundRect">
              <a:avLst/>
            </a:prstGeom>
            <a:solidFill>
              <a:srgbClr val="00B050">
                <a:alpha val="3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Invert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individual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time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channels</a:t>
              </a:r>
            </a:p>
          </p:txBody>
        </p:sp>
        <p:cxnSp>
          <p:nvCxnSpPr>
            <p:cNvPr id="18" name="Straight Arrow Connector 17"/>
            <p:cNvCxnSpPr>
              <a:stCxn id="9" idx="2"/>
              <a:endCxn id="10" idx="0"/>
            </p:cNvCxnSpPr>
            <p:nvPr/>
          </p:nvCxnSpPr>
          <p:spPr bwMode="auto">
            <a:xfrm>
              <a:off x="2329666" y="5007429"/>
              <a:ext cx="0" cy="2612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Group 45"/>
          <p:cNvGrpSpPr/>
          <p:nvPr/>
        </p:nvGrpSpPr>
        <p:grpSpPr>
          <a:xfrm>
            <a:off x="634278" y="1244600"/>
            <a:ext cx="8281122" cy="1320872"/>
            <a:chOff x="634278" y="1244600"/>
            <a:chExt cx="8281122" cy="1320872"/>
          </a:xfrm>
        </p:grpSpPr>
        <p:sp>
          <p:nvSpPr>
            <p:cNvPr id="6" name="Rounded Rectangle 5"/>
            <p:cNvSpPr/>
            <p:nvPr/>
          </p:nvSpPr>
          <p:spPr>
            <a:xfrm>
              <a:off x="634278" y="1524000"/>
              <a:ext cx="3390776" cy="751113"/>
            </a:xfrm>
            <a:prstGeom prst="roundRect">
              <a:avLst/>
            </a:prstGeom>
            <a:solidFill>
              <a:srgbClr val="00B050">
                <a:alpha val="3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Invert TEM to recover a background 3D </a:t>
              </a:r>
              <a:r>
                <a:rPr lang="el-GR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>
              <a:stCxn id="6" idx="3"/>
              <a:endCxn id="21" idx="1"/>
            </p:cNvCxnSpPr>
            <p:nvPr/>
          </p:nvCxnSpPr>
          <p:spPr bwMode="auto">
            <a:xfrm>
              <a:off x="4025054" y="1899557"/>
              <a:ext cx="842798" cy="54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Rounded Rectangle 20"/>
            <p:cNvSpPr/>
            <p:nvPr/>
          </p:nvSpPr>
          <p:spPr>
            <a:xfrm>
              <a:off x="4867852" y="1244600"/>
              <a:ext cx="4047548" cy="1320872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Attempt to </a:t>
              </a:r>
              <a:r>
                <a:rPr lang="en-CA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avoid soundings/times </a:t>
              </a:r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that have IP coupling </a:t>
              </a:r>
              <a:r>
                <a:rPr lang="en-CA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effects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1600" dirty="0" smtClean="0"/>
                <a:t>Easy </a:t>
              </a:r>
              <a:r>
                <a:rPr lang="en-CA" sz="1600" dirty="0"/>
                <a:t>if there are </a:t>
              </a:r>
              <a:r>
                <a:rPr lang="en-CA" sz="1600" b="1" dirty="0">
                  <a:solidFill>
                    <a:srgbClr val="FF0000"/>
                  </a:solidFill>
                </a:rPr>
                <a:t>negative transients</a:t>
              </a:r>
              <a:endPara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34278" y="3187664"/>
            <a:ext cx="8281122" cy="2654264"/>
            <a:chOff x="634278" y="3187664"/>
            <a:chExt cx="8281122" cy="2654264"/>
          </a:xfrm>
        </p:grpSpPr>
        <p:grpSp>
          <p:nvGrpSpPr>
            <p:cNvPr id="50" name="Group 49"/>
            <p:cNvGrpSpPr/>
            <p:nvPr/>
          </p:nvGrpSpPr>
          <p:grpSpPr>
            <a:xfrm>
              <a:off x="634278" y="3187664"/>
              <a:ext cx="8281122" cy="1320872"/>
              <a:chOff x="634278" y="3187664"/>
              <a:chExt cx="8281122" cy="1320872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34278" y="3287485"/>
                <a:ext cx="3390776" cy="859972"/>
                <a:chOff x="634278" y="3287485"/>
                <a:chExt cx="3390776" cy="859972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634278" y="3548744"/>
                  <a:ext cx="3390776" cy="598713"/>
                </a:xfrm>
                <a:prstGeom prst="roundRect">
                  <a:avLst/>
                </a:prstGeom>
                <a:solidFill>
                  <a:srgbClr val="FFFF00">
                    <a:alpha val="80000"/>
                  </a:srgb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Estimate </a:t>
                  </a:r>
                  <a:r>
                    <a:rPr lang="en-CA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regional field</a:t>
                  </a:r>
                </a:p>
              </p:txBody>
            </p:sp>
            <p:cxnSp>
              <p:nvCxnSpPr>
                <p:cNvPr id="14" name="Straight Arrow Connector 13"/>
                <p:cNvCxnSpPr>
                  <a:stCxn id="7" idx="2"/>
                  <a:endCxn id="8" idx="0"/>
                </p:cNvCxnSpPr>
                <p:nvPr/>
              </p:nvCxnSpPr>
              <p:spPr bwMode="auto">
                <a:xfrm>
                  <a:off x="2329666" y="3287485"/>
                  <a:ext cx="0" cy="2612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025054" y="3187664"/>
                <a:ext cx="4890346" cy="1320872"/>
                <a:chOff x="4025054" y="3187664"/>
                <a:chExt cx="4890346" cy="1320872"/>
              </a:xfrm>
            </p:grpSpPr>
            <p:cxnSp>
              <p:nvCxnSpPr>
                <p:cNvPr id="29" name="Straight Connector 28"/>
                <p:cNvCxnSpPr>
                  <a:stCxn id="8" idx="3"/>
                </p:cNvCxnSpPr>
                <p:nvPr/>
              </p:nvCxnSpPr>
              <p:spPr bwMode="auto">
                <a:xfrm flipV="1">
                  <a:off x="4025054" y="3548744"/>
                  <a:ext cx="842798" cy="29935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2" name="Rounded Rectangle 31"/>
                <p:cNvSpPr/>
                <p:nvPr/>
              </p:nvSpPr>
              <p:spPr>
                <a:xfrm>
                  <a:off x="4867852" y="3187664"/>
                  <a:ext cx="4047548" cy="1320872"/>
                </a:xfrm>
                <a:prstGeom prst="roundRect">
                  <a:avLst/>
                </a:prstGeom>
                <a:solidFill>
                  <a:srgbClr val="00B0F0">
                    <a:alpha val="16000"/>
                  </a:srgb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anose="05000000000000000000" pitchFamily="2" charset="2"/>
                    <a:buChar char="ü"/>
                  </a:pPr>
                  <a:r>
                    <a:rPr lang="en-CA" sz="1600" dirty="0"/>
                    <a:t>Assume IP data are composed of a </a:t>
                  </a:r>
                  <a:r>
                    <a:rPr lang="en-CA" sz="1600" b="1" dirty="0">
                      <a:solidFill>
                        <a:srgbClr val="FF0000"/>
                      </a:solidFill>
                    </a:rPr>
                    <a:t>smoothly varying regional </a:t>
                  </a:r>
                  <a:r>
                    <a:rPr lang="en-CA" sz="1600" dirty="0"/>
                    <a:t>plus true IP data</a:t>
                  </a:r>
                </a:p>
              </p:txBody>
            </p:sp>
          </p:grpSp>
        </p:grpSp>
        <p:cxnSp>
          <p:nvCxnSpPr>
            <p:cNvPr id="37" name="Straight Connector 36"/>
            <p:cNvCxnSpPr/>
            <p:nvPr/>
          </p:nvCxnSpPr>
          <p:spPr bwMode="auto">
            <a:xfrm>
              <a:off x="4025054" y="3848100"/>
              <a:ext cx="842798" cy="14205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Rounded Rectangle 39"/>
            <p:cNvSpPr/>
            <p:nvPr/>
          </p:nvSpPr>
          <p:spPr>
            <a:xfrm>
              <a:off x="4867852" y="4876800"/>
              <a:ext cx="4047548" cy="965128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1600" dirty="0" smtClean="0"/>
                <a:t>Not </a:t>
              </a:r>
              <a:r>
                <a:rPr lang="en-CA" sz="1600" dirty="0"/>
                <a:t>easy; but this issue is confronted before</a:t>
              </a:r>
            </a:p>
          </p:txBody>
        </p:sp>
      </p:grpSp>
      <p:sp>
        <p:nvSpPr>
          <p:cNvPr id="28" name="모서리가 둥근 직사각형 62"/>
          <p:cNvSpPr/>
          <p:nvPr/>
        </p:nvSpPr>
        <p:spPr bwMode="auto">
          <a:xfrm>
            <a:off x="499495" y="3512222"/>
            <a:ext cx="3660341" cy="153983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CA" sz="2000" dirty="0"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94665" y="4085800"/>
            <a:ext cx="470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CA" b="1" dirty="0">
                <a:solidFill>
                  <a:srgbClr val="FF0000"/>
                </a:solidFill>
                <a:latin typeface="Verdana" pitchFamily="34" charset="0"/>
              </a:rPr>
              <a:t>??</a:t>
            </a:r>
          </a:p>
        </p:txBody>
      </p:sp>
      <p:sp>
        <p:nvSpPr>
          <p:cNvPr id="43" name="Pentagon 4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5" name="Chevron 44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7" name="Chevron 4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hevron 53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55" name="Chevron 54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84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Mt. 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0.00463s 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2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2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3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40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1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8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5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7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8" name="Pentagon 27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4" name="Chevron 4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5" name="Chevron 4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hevron 4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7" name="Chevron 4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55" name="Oval 54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60" name="Oval 59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476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Mt. 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0.00473s</a:t>
            </a:r>
            <a:endParaRPr lang="en-CA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1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1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9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7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8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1" name="Pentagon 2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hevron 23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47" name="Oval 46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52" name="Oval 51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280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0.00488s </a:t>
            </a:r>
            <a:endParaRPr lang="en-CA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Pentagon 26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8" name="Chevron 27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9" name="Chevron 28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hevron 2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1" name="Chevron 3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41" name="Oval 40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46" name="Oval 45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0.00508s </a:t>
            </a:r>
            <a:endParaRPr lang="en-CA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3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24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35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6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6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7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1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9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0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1" name="Pentagon 2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hevron 36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48" name="Oval 47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53" name="Oval 52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0.00537s 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28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38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9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6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7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4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5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2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3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1" name="Pentagon 2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hevron 3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1" name="Chevron 4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55" name="Oval 54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60" name="Oval 59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0.00577s 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28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38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9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6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7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4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5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2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3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1" name="Pentagon 2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hevron 3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1" name="Chevron 4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55" name="Oval 54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60" name="Oval 59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878" y="339725"/>
            <a:ext cx="8436322" cy="685800"/>
          </a:xfrm>
        </p:spPr>
        <p:txBody>
          <a:bodyPr/>
          <a:lstStyle/>
          <a:p>
            <a:r>
              <a:rPr lang="en-CA" b="1" dirty="0" smtClean="0">
                <a:solidFill>
                  <a:srgbClr val="FF0000"/>
                </a:solidFill>
              </a:rPr>
              <a:t>Observed</a:t>
            </a:r>
            <a:r>
              <a:rPr lang="en-CA" dirty="0" smtClean="0"/>
              <a:t> data for all channels</a:t>
            </a:r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40000"/>
            <a:ext cx="8640000" cy="458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32"/>
          <p:cNvSpPr/>
          <p:nvPr/>
        </p:nvSpPr>
        <p:spPr>
          <a:xfrm>
            <a:off x="590550" y="5581650"/>
            <a:ext cx="8001000" cy="98250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 can “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 negative transients in the field data (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VTEM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but only can identify in “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 time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 channels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62025" y="4427157"/>
            <a:ext cx="7081011" cy="1035942"/>
            <a:chOff x="962025" y="4427157"/>
            <a:chExt cx="7081011" cy="1035942"/>
          </a:xfrm>
        </p:grpSpPr>
        <p:grpSp>
          <p:nvGrpSpPr>
            <p:cNvPr id="2" name="Group 1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962025" y="2126358"/>
            <a:ext cx="7081011" cy="1035942"/>
            <a:chOff x="962025" y="4427157"/>
            <a:chExt cx="7081011" cy="1035942"/>
          </a:xfrm>
        </p:grpSpPr>
        <p:grpSp>
          <p:nvGrpSpPr>
            <p:cNvPr id="29" name="Group 28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37" name="Oval 36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7386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0.00635s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1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1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9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7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8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162800" y="3048000"/>
            <a:ext cx="1219200" cy="1828800"/>
            <a:chOff x="7162800" y="3048000"/>
            <a:chExt cx="1219200" cy="1828800"/>
          </a:xfrm>
        </p:grpSpPr>
        <p:sp>
          <p:nvSpPr>
            <p:cNvPr id="28" name="Oval 27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46" name="Oval 45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51" name="Oval 50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55" name="Pentagon 5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56" name="Chevron 5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57" name="Chevron 5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Chevron 57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59" name="Chevron 58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0.00715s</a:t>
            </a:r>
            <a:endParaRPr lang="en-CA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1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1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9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7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8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1" name="Pentagon 2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hevron 23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162800" y="3564636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7315200" y="3048000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904934" y="35615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7239000" y="4399734"/>
            <a:ext cx="477066" cy="477066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114800" y="3048000"/>
            <a:ext cx="1219200" cy="1828800"/>
            <a:chOff x="7162800" y="3048000"/>
            <a:chExt cx="1219200" cy="1828800"/>
          </a:xfrm>
        </p:grpSpPr>
        <p:sp>
          <p:nvSpPr>
            <p:cNvPr id="47" name="Oval 46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90600" y="3048000"/>
            <a:ext cx="1219200" cy="1828800"/>
            <a:chOff x="7162800" y="3048000"/>
            <a:chExt cx="1219200" cy="1828800"/>
          </a:xfrm>
        </p:grpSpPr>
        <p:sp>
          <p:nvSpPr>
            <p:cNvPr id="52" name="Oval 51"/>
            <p:cNvSpPr/>
            <p:nvPr/>
          </p:nvSpPr>
          <p:spPr bwMode="auto">
            <a:xfrm>
              <a:off x="7162800" y="3564636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315200" y="3048000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7904934" y="35615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7239000" y="4399734"/>
              <a:ext cx="477066" cy="477066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878" y="339725"/>
            <a:ext cx="8436322" cy="685800"/>
          </a:xfrm>
        </p:spPr>
        <p:txBody>
          <a:bodyPr/>
          <a:lstStyle/>
          <a:p>
            <a:r>
              <a:rPr lang="en-CA" b="1" dirty="0" smtClean="0">
                <a:solidFill>
                  <a:srgbClr val="FF0000"/>
                </a:solidFill>
              </a:rPr>
              <a:t>Observed</a:t>
            </a:r>
            <a:r>
              <a:rPr lang="en-CA" dirty="0" smtClean="0"/>
              <a:t> data for all channels</a:t>
            </a:r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40000"/>
            <a:ext cx="8640000" cy="458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entagon 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62025" y="4427157"/>
            <a:ext cx="7081011" cy="1035942"/>
            <a:chOff x="962025" y="4427157"/>
            <a:chExt cx="7081011" cy="1035942"/>
          </a:xfrm>
        </p:grpSpPr>
        <p:grpSp>
          <p:nvGrpSpPr>
            <p:cNvPr id="11" name="Group 10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15" name="Oval 14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962025" y="2126358"/>
            <a:ext cx="7081011" cy="1035942"/>
            <a:chOff x="962025" y="4427157"/>
            <a:chExt cx="7081011" cy="1035942"/>
          </a:xfrm>
        </p:grpSpPr>
        <p:grpSp>
          <p:nvGrpSpPr>
            <p:cNvPr id="24" name="Group 23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30" name="Oval 29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3258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 smtClean="0">
                <a:solidFill>
                  <a:srgbClr val="FF0000"/>
                </a:solidFill>
              </a:rPr>
              <a:t>d</a:t>
            </a:r>
            <a:r>
              <a:rPr lang="en-CA" baseline="30000" dirty="0" err="1" smtClean="0">
                <a:solidFill>
                  <a:srgbClr val="FF0000"/>
                </a:solidFill>
              </a:rPr>
              <a:t>IP</a:t>
            </a:r>
            <a:r>
              <a:rPr lang="en-CA" dirty="0"/>
              <a:t> </a:t>
            </a:r>
            <a:r>
              <a:rPr lang="en-CA" dirty="0" smtClean="0"/>
              <a:t>data for </a:t>
            </a:r>
            <a:r>
              <a:rPr lang="en-CA" dirty="0"/>
              <a:t>all channels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40000"/>
            <a:ext cx="8640000" cy="458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14600" y="8305800"/>
            <a:ext cx="4902090" cy="1049336"/>
            <a:chOff x="1905000" y="4894264"/>
            <a:chExt cx="4902090" cy="104933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5199064"/>
              <a:ext cx="4902090" cy="744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758440" y="4894264"/>
              <a:ext cx="2423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latin typeface="Arial" pitchFamily="34" charset="0"/>
                  <a:cs typeface="Arial" pitchFamily="34" charset="0"/>
                </a:rPr>
                <a:t>Observed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400" y="489426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latin typeface="Arial" pitchFamily="34" charset="0"/>
                  <a:cs typeface="Arial" pitchFamily="34" charset="0"/>
                </a:rPr>
                <a:t>Predicted</a:t>
              </a:r>
            </a:p>
          </p:txBody>
        </p:sp>
      </p:grp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00" y="685800"/>
            <a:ext cx="4284200" cy="9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entagon 8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62025" y="4427157"/>
            <a:ext cx="7081011" cy="1035942"/>
            <a:chOff x="962025" y="4427157"/>
            <a:chExt cx="7081011" cy="1035942"/>
          </a:xfrm>
        </p:grpSpPr>
        <p:grpSp>
          <p:nvGrpSpPr>
            <p:cNvPr id="19" name="Group 18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29" name="Oval 28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962025" y="2126358"/>
            <a:ext cx="7081011" cy="1035942"/>
            <a:chOff x="962025" y="4427157"/>
            <a:chExt cx="7081011" cy="1035942"/>
          </a:xfrm>
        </p:grpSpPr>
        <p:grpSp>
          <p:nvGrpSpPr>
            <p:cNvPr id="32" name="Group 31"/>
            <p:cNvGrpSpPr/>
            <p:nvPr/>
          </p:nvGrpSpPr>
          <p:grpSpPr>
            <a:xfrm>
              <a:off x="7509636" y="4427157"/>
              <a:ext cx="533400" cy="1035942"/>
              <a:chOff x="7528686" y="4427157"/>
              <a:chExt cx="533400" cy="1035942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334000" y="4427157"/>
              <a:ext cx="533400" cy="1035942"/>
              <a:chOff x="7528686" y="4427157"/>
              <a:chExt cx="533400" cy="1035942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170172" y="4427157"/>
              <a:ext cx="533400" cy="1035942"/>
              <a:chOff x="7528686" y="4427157"/>
              <a:chExt cx="533400" cy="1035942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962025" y="4427157"/>
              <a:ext cx="533400" cy="1035942"/>
              <a:chOff x="7528686" y="4427157"/>
              <a:chExt cx="533400" cy="1035942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7528686" y="4427157"/>
                <a:ext cx="533400" cy="5334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 bwMode="auto">
              <a:xfrm>
                <a:off x="7620000" y="5082099"/>
                <a:ext cx="381000" cy="3810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  <p:sp>
        <p:nvSpPr>
          <p:cNvPr id="44" name="Rounded Rectangle 32"/>
          <p:cNvSpPr/>
          <p:nvPr/>
        </p:nvSpPr>
        <p:spPr>
          <a:xfrm>
            <a:off x="701566" y="3352800"/>
            <a:ext cx="7969468" cy="64770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identify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30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this processing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06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408" y="408057"/>
            <a:ext cx="53190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r>
              <a:rPr lang="en-US" dirty="0"/>
              <a:t>Removal of a regional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6117" y="5410200"/>
            <a:ext cx="611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</a:t>
            </a:r>
            <a:r>
              <a:rPr lang="en-US" sz="2800" baseline="42000" dirty="0" smtClean="0">
                <a:latin typeface="Arial" pitchFamily="34" charset="0"/>
                <a:cs typeface="Arial" pitchFamily="34" charset="0"/>
              </a:rPr>
              <a:t>IP</a:t>
            </a:r>
          </a:p>
        </p:txBody>
      </p:sp>
      <p:pic>
        <p:nvPicPr>
          <p:cNvPr id="20487" name="Picture 7" descr="C:\Users\Doug\Dropbox\SAGA-AEM2013\IP talk\figures\dIP_TC8_afterRemova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 r="12426"/>
          <a:stretch/>
        </p:blipFill>
        <p:spPr bwMode="auto">
          <a:xfrm>
            <a:off x="5450901" y="1905000"/>
            <a:ext cx="353019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:\Users\Doug\Dropbox\SAGA-AEM2013\IP talk\figures\dIP_TC8_beforeRemov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r="29116"/>
          <a:stretch/>
        </p:blipFill>
        <p:spPr bwMode="auto">
          <a:xfrm>
            <a:off x="152400" y="1905000"/>
            <a:ext cx="272743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C:\Users\Doug\Dropbox\SAGA-AEM2013\IP talk\figures\dIP_TC8_region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r="28096"/>
          <a:stretch/>
        </p:blipFill>
        <p:spPr bwMode="auto">
          <a:xfrm>
            <a:off x="2885090" y="1905000"/>
            <a:ext cx="27432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33800" y="5367828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regional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94163" y="533400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data for inversion</a:t>
            </a:r>
          </a:p>
        </p:txBody>
      </p:sp>
      <p:sp>
        <p:nvSpPr>
          <p:cNvPr id="9" name="Pentagon 8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51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Doug\Dropbox\SAGA-AEM2013\IP talk\figures\depth20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9"/>
          <a:stretch/>
        </p:blipFill>
        <p:spPr bwMode="auto">
          <a:xfrm>
            <a:off x="4876800" y="1015015"/>
            <a:ext cx="3316114" cy="28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pPr algn="l"/>
            <a:r>
              <a:rPr lang="en-CA" kern="0" dirty="0" smtClean="0"/>
              <a:t>Inversion Results</a:t>
            </a:r>
            <a:br>
              <a:rPr lang="en-CA" kern="0" dirty="0" smtClean="0"/>
            </a:br>
            <a:endParaRPr lang="en-CA" kern="0" dirty="0"/>
          </a:p>
        </p:txBody>
      </p:sp>
      <p:pic>
        <p:nvPicPr>
          <p:cNvPr id="5" name="Picture 7" descr="C:\Users\Doug\Dropbox\SAGA-AEM2013\IP talk\figures\dIP_TC8_afterRemov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 r="12426"/>
          <a:stretch/>
        </p:blipFill>
        <p:spPr bwMode="auto">
          <a:xfrm>
            <a:off x="1024727" y="956475"/>
            <a:ext cx="2977554" cy="27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Doug\Dropbox\SAGA-AEM2013\IP talk\figures\depth60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2" b="5154"/>
          <a:stretch/>
        </p:blipFill>
        <p:spPr bwMode="auto">
          <a:xfrm>
            <a:off x="4876800" y="3664527"/>
            <a:ext cx="3316114" cy="26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Doug\Dropbox\SAGA-AEM2013\IP talk\figures\depth40m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3" b="6038"/>
          <a:stretch/>
        </p:blipFill>
        <p:spPr bwMode="auto">
          <a:xfrm>
            <a:off x="914400" y="3657600"/>
            <a:ext cx="3200400" cy="26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93137" y="3090446"/>
            <a:ext cx="1250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Depth=20m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3137" y="5715000"/>
            <a:ext cx="1250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Depth=60m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54537" y="5715000"/>
            <a:ext cx="1250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Depth=40m</a:t>
            </a:r>
          </a:p>
        </p:txBody>
      </p:sp>
      <p:sp>
        <p:nvSpPr>
          <p:cNvPr id="12" name="Pentagon 11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75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sz="2400" dirty="0" smtClean="0"/>
              <a:t>We can </a:t>
            </a:r>
            <a:r>
              <a:rPr lang="en-CA" sz="2400" b="1" dirty="0" smtClean="0">
                <a:solidFill>
                  <a:srgbClr val="FF0000"/>
                </a:solidFill>
              </a:rPr>
              <a:t>measure</a:t>
            </a:r>
            <a:r>
              <a:rPr lang="en-CA" sz="2400" dirty="0" smtClean="0"/>
              <a:t> negative transients, which may indicate existence of IP body with</a:t>
            </a:r>
            <a:r>
              <a:rPr lang="en-CA" sz="2400" b="1" dirty="0" smtClean="0">
                <a:solidFill>
                  <a:srgbClr val="FF0000"/>
                </a:solidFill>
              </a:rPr>
              <a:t> VTEM</a:t>
            </a:r>
          </a:p>
          <a:p>
            <a:r>
              <a:rPr lang="en-CA" sz="2400" dirty="0" smtClean="0"/>
              <a:t>Build up </a:t>
            </a:r>
            <a:r>
              <a:rPr lang="en-CA" sz="2400" b="1" dirty="0" smtClean="0">
                <a:solidFill>
                  <a:srgbClr val="FF0000"/>
                </a:solidFill>
              </a:rPr>
              <a:t>conceptual model </a:t>
            </a:r>
            <a:r>
              <a:rPr lang="en-CA" sz="2400" dirty="0" smtClean="0"/>
              <a:t>based on </a:t>
            </a:r>
            <a:r>
              <a:rPr lang="en-CA" sz="2400" dirty="0" err="1" smtClean="0"/>
              <a:t>Seigel</a:t>
            </a:r>
            <a:r>
              <a:rPr lang="en-CA" sz="2400" dirty="0" smtClean="0"/>
              <a:t> (1959)</a:t>
            </a:r>
          </a:p>
          <a:p>
            <a:endParaRPr lang="en-CA" sz="2800" dirty="0" smtClean="0"/>
          </a:p>
          <a:p>
            <a:pPr marL="0" indent="0">
              <a:buNone/>
            </a:pPr>
            <a:r>
              <a:rPr lang="en-CA" sz="2400" dirty="0"/>
              <a:t> </a:t>
            </a:r>
            <a:r>
              <a:rPr lang="en-CA" sz="2400" dirty="0" smtClean="0"/>
              <a:t>   and verified with numerical experiments    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1800" dirty="0" smtClean="0">
                <a:solidFill>
                  <a:schemeClr val="tx1"/>
                </a:solidFill>
              </a:rPr>
              <a:t>Use EMTDIP code developed by </a:t>
            </a:r>
            <a:r>
              <a:rPr lang="en-CA" sz="1800" dirty="0" err="1" smtClean="0">
                <a:solidFill>
                  <a:schemeClr val="tx1"/>
                </a:solidFill>
              </a:rPr>
              <a:t>Marchant</a:t>
            </a:r>
            <a:r>
              <a:rPr lang="en-CA" sz="1800" dirty="0" smtClean="0">
                <a:solidFill>
                  <a:schemeClr val="tx1"/>
                </a:solidFill>
              </a:rPr>
              <a:t> et al., 2012</a:t>
            </a:r>
          </a:p>
          <a:p>
            <a:r>
              <a:rPr lang="en-CA" sz="2400" dirty="0" smtClean="0"/>
              <a:t>Better </a:t>
            </a:r>
            <a:r>
              <a:rPr lang="en-CA" sz="2400" b="1" dirty="0" smtClean="0">
                <a:solidFill>
                  <a:srgbClr val="FF0000"/>
                </a:solidFill>
              </a:rPr>
              <a:t>identify IP responses </a:t>
            </a:r>
            <a:r>
              <a:rPr lang="en-CA" sz="2400" dirty="0" smtClean="0"/>
              <a:t>in ATEM-IP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 and path forward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grpSp>
        <p:nvGrpSpPr>
          <p:cNvPr id="9" name="그룹 4"/>
          <p:cNvGrpSpPr/>
          <p:nvPr/>
        </p:nvGrpSpPr>
        <p:grpSpPr>
          <a:xfrm>
            <a:off x="3366180" y="2827020"/>
            <a:ext cx="1929720" cy="572903"/>
            <a:chOff x="1219200" y="1828800"/>
            <a:chExt cx="3078357" cy="913915"/>
          </a:xfrm>
        </p:grpSpPr>
        <p:sp>
          <p:nvSpPr>
            <p:cNvPr id="10" name="Rounded Rectangle 9"/>
            <p:cNvSpPr/>
            <p:nvPr/>
          </p:nvSpPr>
          <p:spPr>
            <a:xfrm>
              <a:off x="1219200" y="1828800"/>
              <a:ext cx="3078357" cy="913915"/>
            </a:xfrm>
            <a:prstGeom prst="roundRect">
              <a:avLst/>
            </a:prstGeom>
            <a:solidFill>
              <a:srgbClr val="FFFF00">
                <a:alpha val="9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508" y="1955603"/>
              <a:ext cx="2495550" cy="66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2336910" y="4894264"/>
            <a:ext cx="7035690" cy="1049336"/>
            <a:chOff x="2336910" y="4894264"/>
            <a:chExt cx="7035690" cy="1049336"/>
          </a:xfrm>
        </p:grpSpPr>
        <p:pic>
          <p:nvPicPr>
            <p:cNvPr id="4096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910" y="5199064"/>
              <a:ext cx="4902090" cy="744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139440" y="4894264"/>
              <a:ext cx="2423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latin typeface="Arial" pitchFamily="34" charset="0"/>
                  <a:cs typeface="Arial" pitchFamily="34" charset="0"/>
                </a:rPr>
                <a:t>EMIP or observed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81600" y="4894264"/>
              <a:ext cx="419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EM or predicted from TEM inversion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86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876800"/>
          </a:xfrm>
        </p:spPr>
        <p:txBody>
          <a:bodyPr/>
          <a:lstStyle/>
          <a:p>
            <a:r>
              <a:rPr lang="en-CA" sz="2400" dirty="0" smtClean="0"/>
              <a:t>Estimate </a:t>
            </a:r>
            <a:r>
              <a:rPr lang="el-GR" sz="2400" b="1" dirty="0">
                <a:solidFill>
                  <a:srgbClr val="FF0000"/>
                </a:solidFill>
              </a:rPr>
              <a:t>σ</a:t>
            </a:r>
            <a:r>
              <a:rPr lang="en-CA" sz="2400" b="1" i="1" baseline="-25000" dirty="0">
                <a:solidFill>
                  <a:srgbClr val="FF0000"/>
                </a:solidFill>
              </a:rPr>
              <a:t>∞ </a:t>
            </a:r>
            <a:r>
              <a:rPr lang="en-CA" sz="2400" dirty="0"/>
              <a:t>, 3D background </a:t>
            </a:r>
            <a:r>
              <a:rPr lang="en-CA" sz="2400" dirty="0" smtClean="0"/>
              <a:t>conductivity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1800" dirty="0" smtClean="0">
                <a:solidFill>
                  <a:schemeClr val="tx1"/>
                </a:solidFill>
              </a:rPr>
              <a:t>Use efficient 3D ATEM inversion algorithm developed by </a:t>
            </a:r>
            <a:r>
              <a:rPr lang="en-CA" sz="1800" dirty="0">
                <a:solidFill>
                  <a:schemeClr val="tx1"/>
                </a:solidFill>
              </a:rPr>
              <a:t>Yang and Oldenburg (2012)</a:t>
            </a:r>
          </a:p>
          <a:p>
            <a:r>
              <a:rPr lang="en-CA" sz="2400" dirty="0" smtClean="0"/>
              <a:t>Recovered 3D distribution of pseudo chargeability</a:t>
            </a:r>
            <a:endParaRPr lang="en-CA" sz="2400" b="1" dirty="0" smtClean="0">
              <a:solidFill>
                <a:srgbClr val="FF0000"/>
              </a:solidFill>
            </a:endParaRPr>
          </a:p>
          <a:p>
            <a:r>
              <a:rPr lang="en-CA" sz="2400" dirty="0"/>
              <a:t>Current progress provides </a:t>
            </a:r>
            <a:r>
              <a:rPr lang="en-CA" sz="2400" b="1" dirty="0">
                <a:solidFill>
                  <a:srgbClr val="FF0000"/>
                </a:solidFill>
              </a:rPr>
              <a:t>optimism</a:t>
            </a:r>
            <a:r>
              <a:rPr lang="en-CA" sz="2400" dirty="0"/>
              <a:t> that we can invert the data if it is sufficiently high quality </a:t>
            </a:r>
          </a:p>
          <a:p>
            <a:pPr marL="0" indent="0">
              <a:buNone/>
            </a:pPr>
            <a:endParaRPr lang="en-CA" sz="2400" dirty="0"/>
          </a:p>
          <a:p>
            <a:endParaRPr lang="en-CA" sz="2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 and path forward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9970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97175"/>
            <a:ext cx="7772400" cy="1470025"/>
          </a:xfrm>
        </p:spPr>
        <p:txBody>
          <a:bodyPr/>
          <a:lstStyle/>
          <a:p>
            <a:r>
              <a:rPr lang="en-CA" sz="5400" dirty="0" smtClean="0"/>
              <a:t>Thank you </a:t>
            </a:r>
            <a:r>
              <a:rPr lang="en-CA" sz="5400" dirty="0" smtClean="0">
                <a:sym typeface="Wingdings" panose="05000000000000000000" pitchFamily="2" charset="2"/>
              </a:rPr>
              <a:t>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203062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400" y="1236000"/>
            <a:ext cx="10077599" cy="3488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723486" cy="685800"/>
          </a:xfrm>
        </p:spPr>
        <p:txBody>
          <a:bodyPr/>
          <a:lstStyle/>
          <a:p>
            <a:r>
              <a:rPr lang="en-CA" dirty="0"/>
              <a:t>Effects of background conductivity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" y="108480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True</a:t>
            </a: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ackground </a:t>
            </a:r>
            <a:r>
              <a:rPr lang="en-US" sz="20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l-GR" altLang="ko-KR" sz="2000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sz="2000" b="1" kern="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sz="20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000" b="1" dirty="0" smtClean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32666" y="1084800"/>
            <a:ext cx="2734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Wrong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Background </a:t>
            </a:r>
            <a:r>
              <a:rPr lang="en-US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(2×</a:t>
            </a:r>
            <a:r>
              <a:rPr lang="el-GR" altLang="ko-KR" sz="2000" b="1" kern="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sz="2000" b="1" kern="0" baseline="-25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sz="20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0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52066" y="1084800"/>
            <a:ext cx="2734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Wrong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background </a:t>
            </a: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(0.5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×</a:t>
            </a:r>
            <a:r>
              <a:rPr lang="el-GR" altLang="ko-KR" sz="20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sz="2000" kern="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762000" y="2932575"/>
            <a:ext cx="7258050" cy="1125"/>
            <a:chOff x="762000" y="2932575"/>
            <a:chExt cx="7258050" cy="1125"/>
          </a:xfrm>
        </p:grpSpPr>
        <p:cxnSp>
          <p:nvCxnSpPr>
            <p:cNvPr id="32" name="직선 연결선 31"/>
            <p:cNvCxnSpPr/>
            <p:nvPr/>
          </p:nvCxnSpPr>
          <p:spPr bwMode="auto">
            <a:xfrm>
              <a:off x="762000" y="2932575"/>
              <a:ext cx="1600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직선 연결선 32"/>
            <p:cNvCxnSpPr/>
            <p:nvPr/>
          </p:nvCxnSpPr>
          <p:spPr bwMode="auto">
            <a:xfrm>
              <a:off x="3590925" y="2933700"/>
              <a:ext cx="1600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직선 연결선 33"/>
            <p:cNvCxnSpPr/>
            <p:nvPr/>
          </p:nvCxnSpPr>
          <p:spPr bwMode="auto">
            <a:xfrm>
              <a:off x="6419850" y="2933700"/>
              <a:ext cx="1600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53" y="3229759"/>
            <a:ext cx="5807747" cy="298928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dash"/>
          </a:ln>
        </p:spPr>
      </p:pic>
      <p:grpSp>
        <p:nvGrpSpPr>
          <p:cNvPr id="5" name="그룹 4"/>
          <p:cNvGrpSpPr/>
          <p:nvPr/>
        </p:nvGrpSpPr>
        <p:grpSpPr>
          <a:xfrm>
            <a:off x="2743200" y="4061460"/>
            <a:ext cx="3566160" cy="1188720"/>
            <a:chOff x="2743200" y="4061460"/>
            <a:chExt cx="3566160" cy="1188720"/>
          </a:xfrm>
        </p:grpSpPr>
        <p:sp>
          <p:nvSpPr>
            <p:cNvPr id="2" name="아래쪽 화살표 1"/>
            <p:cNvSpPr/>
            <p:nvPr/>
          </p:nvSpPr>
          <p:spPr bwMode="auto">
            <a:xfrm flipV="1">
              <a:off x="6080760" y="4061460"/>
              <a:ext cx="228600" cy="441960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9" name="아래쪽 화살표 18"/>
            <p:cNvSpPr/>
            <p:nvPr/>
          </p:nvSpPr>
          <p:spPr bwMode="auto">
            <a:xfrm flipV="1">
              <a:off x="4472940" y="4808220"/>
              <a:ext cx="228600" cy="441960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아래쪽 화살표 20"/>
            <p:cNvSpPr/>
            <p:nvPr/>
          </p:nvSpPr>
          <p:spPr bwMode="auto">
            <a:xfrm flipV="1">
              <a:off x="2743200" y="4061460"/>
              <a:ext cx="228600" cy="441960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35580" y="3733800"/>
            <a:ext cx="3566160" cy="960120"/>
            <a:chOff x="2735580" y="3733800"/>
            <a:chExt cx="3566160" cy="960120"/>
          </a:xfrm>
        </p:grpSpPr>
        <p:sp>
          <p:nvSpPr>
            <p:cNvPr id="16" name="아래쪽 화살표 15"/>
            <p:cNvSpPr/>
            <p:nvPr/>
          </p:nvSpPr>
          <p:spPr bwMode="auto">
            <a:xfrm>
              <a:off x="6073140" y="3733800"/>
              <a:ext cx="228600" cy="21336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0" name="아래쪽 화살표 19"/>
            <p:cNvSpPr/>
            <p:nvPr/>
          </p:nvSpPr>
          <p:spPr bwMode="auto">
            <a:xfrm>
              <a:off x="4465320" y="4480560"/>
              <a:ext cx="228600" cy="21336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아래쪽 화살표 21"/>
            <p:cNvSpPr/>
            <p:nvPr/>
          </p:nvSpPr>
          <p:spPr bwMode="auto">
            <a:xfrm>
              <a:off x="2735580" y="3733800"/>
              <a:ext cx="228600" cy="21336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534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30943" y="1600200"/>
            <a:ext cx="7703457" cy="3886200"/>
          </a:xfrm>
        </p:spPr>
        <p:txBody>
          <a:bodyPr/>
          <a:lstStyle/>
          <a:p>
            <a:r>
              <a:rPr lang="en-CA" dirty="0" smtClean="0"/>
              <a:t>Backgrounds </a:t>
            </a:r>
          </a:p>
          <a:p>
            <a:r>
              <a:rPr lang="en-CA" dirty="0" smtClean="0"/>
              <a:t>Build up conceptual model and verify</a:t>
            </a:r>
          </a:p>
          <a:p>
            <a:r>
              <a:rPr lang="en-CA" dirty="0" smtClean="0"/>
              <a:t>Suggest some ways to process and invert IP responses in VTEM data</a:t>
            </a:r>
          </a:p>
          <a:p>
            <a:r>
              <a:rPr lang="en-CA" dirty="0" smtClean="0"/>
              <a:t>Conclusions and the path ahead</a:t>
            </a:r>
          </a:p>
          <a:p>
            <a:endParaRPr lang="en-CA" dirty="0" smtClean="0"/>
          </a:p>
          <a:p>
            <a:endParaRPr lang="en-CA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Outline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6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2" t="343" r="36375" b="2890"/>
          <a:stretch/>
        </p:blipFill>
        <p:spPr>
          <a:xfrm>
            <a:off x="685800" y="914400"/>
            <a:ext cx="5151120" cy="5349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91372" y="2183130"/>
            <a:ext cx="2565400" cy="2933700"/>
            <a:chOff x="1591372" y="2183130"/>
            <a:chExt cx="2565400" cy="2933700"/>
          </a:xfrm>
        </p:grpSpPr>
        <p:sp>
          <p:nvSpPr>
            <p:cNvPr id="8" name="Freeform 7"/>
            <p:cNvSpPr/>
            <p:nvPr/>
          </p:nvSpPr>
          <p:spPr bwMode="auto">
            <a:xfrm>
              <a:off x="2791522" y="2183130"/>
              <a:ext cx="673100" cy="965200"/>
            </a:xfrm>
            <a:custGeom>
              <a:avLst/>
              <a:gdLst>
                <a:gd name="connsiteX0" fmla="*/ 266700 w 673100"/>
                <a:gd name="connsiteY0" fmla="*/ 19050 h 965200"/>
                <a:gd name="connsiteX1" fmla="*/ 114300 w 673100"/>
                <a:gd name="connsiteY1" fmla="*/ 260350 h 965200"/>
                <a:gd name="connsiteX2" fmla="*/ 88900 w 673100"/>
                <a:gd name="connsiteY2" fmla="*/ 368300 h 965200"/>
                <a:gd name="connsiteX3" fmla="*/ 19050 w 673100"/>
                <a:gd name="connsiteY3" fmla="*/ 565150 h 965200"/>
                <a:gd name="connsiteX4" fmla="*/ 0 w 673100"/>
                <a:gd name="connsiteY4" fmla="*/ 673100 h 965200"/>
                <a:gd name="connsiteX5" fmla="*/ 63500 w 673100"/>
                <a:gd name="connsiteY5" fmla="*/ 812800 h 965200"/>
                <a:gd name="connsiteX6" fmla="*/ 88900 w 673100"/>
                <a:gd name="connsiteY6" fmla="*/ 914400 h 965200"/>
                <a:gd name="connsiteX7" fmla="*/ 196850 w 673100"/>
                <a:gd name="connsiteY7" fmla="*/ 965200 h 965200"/>
                <a:gd name="connsiteX8" fmla="*/ 387350 w 673100"/>
                <a:gd name="connsiteY8" fmla="*/ 920750 h 965200"/>
                <a:gd name="connsiteX9" fmla="*/ 533400 w 673100"/>
                <a:gd name="connsiteY9" fmla="*/ 831850 h 965200"/>
                <a:gd name="connsiteX10" fmla="*/ 565150 w 673100"/>
                <a:gd name="connsiteY10" fmla="*/ 787400 h 965200"/>
                <a:gd name="connsiteX11" fmla="*/ 590550 w 673100"/>
                <a:gd name="connsiteY11" fmla="*/ 628650 h 965200"/>
                <a:gd name="connsiteX12" fmla="*/ 641350 w 673100"/>
                <a:gd name="connsiteY12" fmla="*/ 508000 h 965200"/>
                <a:gd name="connsiteX13" fmla="*/ 660400 w 673100"/>
                <a:gd name="connsiteY13" fmla="*/ 457200 h 965200"/>
                <a:gd name="connsiteX14" fmla="*/ 673100 w 673100"/>
                <a:gd name="connsiteY14" fmla="*/ 304800 h 965200"/>
                <a:gd name="connsiteX15" fmla="*/ 647700 w 673100"/>
                <a:gd name="connsiteY15" fmla="*/ 139700 h 965200"/>
                <a:gd name="connsiteX16" fmla="*/ 565150 w 673100"/>
                <a:gd name="connsiteY16" fmla="*/ 95250 h 965200"/>
                <a:gd name="connsiteX17" fmla="*/ 495300 w 673100"/>
                <a:gd name="connsiteY17" fmla="*/ 19050 h 965200"/>
                <a:gd name="connsiteX18" fmla="*/ 393700 w 673100"/>
                <a:gd name="connsiteY18" fmla="*/ 0 h 965200"/>
                <a:gd name="connsiteX19" fmla="*/ 266700 w 673100"/>
                <a:gd name="connsiteY19" fmla="*/ 19050 h 96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3100" h="965200">
                  <a:moveTo>
                    <a:pt x="266700" y="19050"/>
                  </a:moveTo>
                  <a:lnTo>
                    <a:pt x="114300" y="260350"/>
                  </a:lnTo>
                  <a:lnTo>
                    <a:pt x="88900" y="368300"/>
                  </a:lnTo>
                  <a:lnTo>
                    <a:pt x="19050" y="565150"/>
                  </a:lnTo>
                  <a:lnTo>
                    <a:pt x="0" y="673100"/>
                  </a:lnTo>
                  <a:lnTo>
                    <a:pt x="63500" y="812800"/>
                  </a:lnTo>
                  <a:lnTo>
                    <a:pt x="88900" y="914400"/>
                  </a:lnTo>
                  <a:lnTo>
                    <a:pt x="196850" y="965200"/>
                  </a:lnTo>
                  <a:lnTo>
                    <a:pt x="387350" y="920750"/>
                  </a:lnTo>
                  <a:lnTo>
                    <a:pt x="533400" y="831850"/>
                  </a:lnTo>
                  <a:lnTo>
                    <a:pt x="565150" y="787400"/>
                  </a:lnTo>
                  <a:lnTo>
                    <a:pt x="590550" y="628650"/>
                  </a:lnTo>
                  <a:lnTo>
                    <a:pt x="641350" y="508000"/>
                  </a:lnTo>
                  <a:lnTo>
                    <a:pt x="660400" y="457200"/>
                  </a:lnTo>
                  <a:lnTo>
                    <a:pt x="673100" y="304800"/>
                  </a:lnTo>
                  <a:lnTo>
                    <a:pt x="647700" y="139700"/>
                  </a:lnTo>
                  <a:lnTo>
                    <a:pt x="565150" y="95250"/>
                  </a:lnTo>
                  <a:lnTo>
                    <a:pt x="495300" y="19050"/>
                  </a:lnTo>
                  <a:lnTo>
                    <a:pt x="393700" y="0"/>
                  </a:lnTo>
                  <a:lnTo>
                    <a:pt x="266700" y="1905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591372" y="3605530"/>
              <a:ext cx="819150" cy="831850"/>
            </a:xfrm>
            <a:custGeom>
              <a:avLst/>
              <a:gdLst>
                <a:gd name="connsiteX0" fmla="*/ 768350 w 819150"/>
                <a:gd name="connsiteY0" fmla="*/ 196850 h 831850"/>
                <a:gd name="connsiteX1" fmla="*/ 622300 w 819150"/>
                <a:gd name="connsiteY1" fmla="*/ 44450 h 831850"/>
                <a:gd name="connsiteX2" fmla="*/ 438150 w 819150"/>
                <a:gd name="connsiteY2" fmla="*/ 12700 h 831850"/>
                <a:gd name="connsiteX3" fmla="*/ 222250 w 819150"/>
                <a:gd name="connsiteY3" fmla="*/ 0 h 831850"/>
                <a:gd name="connsiteX4" fmla="*/ 38100 w 819150"/>
                <a:gd name="connsiteY4" fmla="*/ 50800 h 831850"/>
                <a:gd name="connsiteX5" fmla="*/ 0 w 819150"/>
                <a:gd name="connsiteY5" fmla="*/ 184150 h 831850"/>
                <a:gd name="connsiteX6" fmla="*/ 0 w 819150"/>
                <a:gd name="connsiteY6" fmla="*/ 330200 h 831850"/>
                <a:gd name="connsiteX7" fmla="*/ 76200 w 819150"/>
                <a:gd name="connsiteY7" fmla="*/ 520700 h 831850"/>
                <a:gd name="connsiteX8" fmla="*/ 133350 w 819150"/>
                <a:gd name="connsiteY8" fmla="*/ 635000 h 831850"/>
                <a:gd name="connsiteX9" fmla="*/ 254000 w 819150"/>
                <a:gd name="connsiteY9" fmla="*/ 768350 h 831850"/>
                <a:gd name="connsiteX10" fmla="*/ 400050 w 819150"/>
                <a:gd name="connsiteY10" fmla="*/ 825500 h 831850"/>
                <a:gd name="connsiteX11" fmla="*/ 539750 w 819150"/>
                <a:gd name="connsiteY11" fmla="*/ 831850 h 831850"/>
                <a:gd name="connsiteX12" fmla="*/ 603250 w 819150"/>
                <a:gd name="connsiteY12" fmla="*/ 806450 h 831850"/>
                <a:gd name="connsiteX13" fmla="*/ 660400 w 819150"/>
                <a:gd name="connsiteY13" fmla="*/ 762000 h 831850"/>
                <a:gd name="connsiteX14" fmla="*/ 742950 w 819150"/>
                <a:gd name="connsiteY14" fmla="*/ 711200 h 831850"/>
                <a:gd name="connsiteX15" fmla="*/ 819150 w 819150"/>
                <a:gd name="connsiteY15" fmla="*/ 482600 h 831850"/>
                <a:gd name="connsiteX16" fmla="*/ 806450 w 819150"/>
                <a:gd name="connsiteY16" fmla="*/ 304800 h 831850"/>
                <a:gd name="connsiteX17" fmla="*/ 768350 w 819150"/>
                <a:gd name="connsiteY17" fmla="*/ 196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9150" h="831850">
                  <a:moveTo>
                    <a:pt x="768350" y="196850"/>
                  </a:moveTo>
                  <a:lnTo>
                    <a:pt x="622300" y="44450"/>
                  </a:lnTo>
                  <a:lnTo>
                    <a:pt x="438150" y="12700"/>
                  </a:lnTo>
                  <a:lnTo>
                    <a:pt x="222250" y="0"/>
                  </a:lnTo>
                  <a:lnTo>
                    <a:pt x="38100" y="50800"/>
                  </a:lnTo>
                  <a:lnTo>
                    <a:pt x="0" y="184150"/>
                  </a:lnTo>
                  <a:lnTo>
                    <a:pt x="0" y="330200"/>
                  </a:lnTo>
                  <a:lnTo>
                    <a:pt x="76200" y="520700"/>
                  </a:lnTo>
                  <a:lnTo>
                    <a:pt x="133350" y="635000"/>
                  </a:lnTo>
                  <a:lnTo>
                    <a:pt x="254000" y="768350"/>
                  </a:lnTo>
                  <a:lnTo>
                    <a:pt x="400050" y="825500"/>
                  </a:lnTo>
                  <a:lnTo>
                    <a:pt x="539750" y="831850"/>
                  </a:lnTo>
                  <a:cubicBezTo>
                    <a:pt x="605277" y="812192"/>
                    <a:pt x="603250" y="834899"/>
                    <a:pt x="603250" y="806450"/>
                  </a:cubicBezTo>
                  <a:lnTo>
                    <a:pt x="660400" y="762000"/>
                  </a:lnTo>
                  <a:lnTo>
                    <a:pt x="742950" y="711200"/>
                  </a:lnTo>
                  <a:lnTo>
                    <a:pt x="819150" y="482600"/>
                  </a:lnTo>
                  <a:lnTo>
                    <a:pt x="806450" y="304800"/>
                  </a:lnTo>
                  <a:lnTo>
                    <a:pt x="768350" y="19685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2823272" y="3434080"/>
              <a:ext cx="527050" cy="863600"/>
            </a:xfrm>
            <a:custGeom>
              <a:avLst/>
              <a:gdLst>
                <a:gd name="connsiteX0" fmla="*/ 209550 w 527050"/>
                <a:gd name="connsiteY0" fmla="*/ 6350 h 863600"/>
                <a:gd name="connsiteX1" fmla="*/ 50800 w 527050"/>
                <a:gd name="connsiteY1" fmla="*/ 152400 h 863600"/>
                <a:gd name="connsiteX2" fmla="*/ 0 w 527050"/>
                <a:gd name="connsiteY2" fmla="*/ 419100 h 863600"/>
                <a:gd name="connsiteX3" fmla="*/ 6350 w 527050"/>
                <a:gd name="connsiteY3" fmla="*/ 577850 h 863600"/>
                <a:gd name="connsiteX4" fmla="*/ 6350 w 527050"/>
                <a:gd name="connsiteY4" fmla="*/ 698500 h 863600"/>
                <a:gd name="connsiteX5" fmla="*/ 6350 w 527050"/>
                <a:gd name="connsiteY5" fmla="*/ 806450 h 863600"/>
                <a:gd name="connsiteX6" fmla="*/ 63500 w 527050"/>
                <a:gd name="connsiteY6" fmla="*/ 863600 h 863600"/>
                <a:gd name="connsiteX7" fmla="*/ 203200 w 527050"/>
                <a:gd name="connsiteY7" fmla="*/ 857250 h 863600"/>
                <a:gd name="connsiteX8" fmla="*/ 336550 w 527050"/>
                <a:gd name="connsiteY8" fmla="*/ 812800 h 863600"/>
                <a:gd name="connsiteX9" fmla="*/ 450850 w 527050"/>
                <a:gd name="connsiteY9" fmla="*/ 679450 h 863600"/>
                <a:gd name="connsiteX10" fmla="*/ 469900 w 527050"/>
                <a:gd name="connsiteY10" fmla="*/ 590550 h 863600"/>
                <a:gd name="connsiteX11" fmla="*/ 508000 w 527050"/>
                <a:gd name="connsiteY11" fmla="*/ 450850 h 863600"/>
                <a:gd name="connsiteX12" fmla="*/ 527050 w 527050"/>
                <a:gd name="connsiteY12" fmla="*/ 317500 h 863600"/>
                <a:gd name="connsiteX13" fmla="*/ 508000 w 527050"/>
                <a:gd name="connsiteY13" fmla="*/ 190500 h 863600"/>
                <a:gd name="connsiteX14" fmla="*/ 457200 w 527050"/>
                <a:gd name="connsiteY14" fmla="*/ 88900 h 863600"/>
                <a:gd name="connsiteX15" fmla="*/ 374650 w 527050"/>
                <a:gd name="connsiteY15" fmla="*/ 19050 h 863600"/>
                <a:gd name="connsiteX16" fmla="*/ 260350 w 527050"/>
                <a:gd name="connsiteY16" fmla="*/ 0 h 863600"/>
                <a:gd name="connsiteX17" fmla="*/ 209550 w 527050"/>
                <a:gd name="connsiteY17" fmla="*/ 635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7050" h="863600">
                  <a:moveTo>
                    <a:pt x="209550" y="6350"/>
                  </a:moveTo>
                  <a:lnTo>
                    <a:pt x="50800" y="152400"/>
                  </a:lnTo>
                  <a:lnTo>
                    <a:pt x="0" y="419100"/>
                  </a:lnTo>
                  <a:lnTo>
                    <a:pt x="6350" y="577850"/>
                  </a:lnTo>
                  <a:lnTo>
                    <a:pt x="6350" y="698500"/>
                  </a:lnTo>
                  <a:lnTo>
                    <a:pt x="6350" y="806450"/>
                  </a:lnTo>
                  <a:lnTo>
                    <a:pt x="63500" y="863600"/>
                  </a:lnTo>
                  <a:lnTo>
                    <a:pt x="203200" y="857250"/>
                  </a:lnTo>
                  <a:lnTo>
                    <a:pt x="336550" y="812800"/>
                  </a:lnTo>
                  <a:lnTo>
                    <a:pt x="450850" y="679450"/>
                  </a:lnTo>
                  <a:lnTo>
                    <a:pt x="469900" y="590550"/>
                  </a:lnTo>
                  <a:lnTo>
                    <a:pt x="508000" y="450850"/>
                  </a:lnTo>
                  <a:lnTo>
                    <a:pt x="527050" y="317500"/>
                  </a:lnTo>
                  <a:lnTo>
                    <a:pt x="508000" y="190500"/>
                  </a:lnTo>
                  <a:lnTo>
                    <a:pt x="457200" y="88900"/>
                  </a:lnTo>
                  <a:lnTo>
                    <a:pt x="374650" y="19050"/>
                  </a:lnTo>
                  <a:lnTo>
                    <a:pt x="260350" y="0"/>
                  </a:lnTo>
                  <a:lnTo>
                    <a:pt x="209550" y="635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3718622" y="3719830"/>
              <a:ext cx="438150" cy="1397000"/>
            </a:xfrm>
            <a:custGeom>
              <a:avLst/>
              <a:gdLst>
                <a:gd name="connsiteX0" fmla="*/ 228600 w 438150"/>
                <a:gd name="connsiteY0" fmla="*/ 0 h 1397000"/>
                <a:gd name="connsiteX1" fmla="*/ 50800 w 438150"/>
                <a:gd name="connsiteY1" fmla="*/ 146050 h 1397000"/>
                <a:gd name="connsiteX2" fmla="*/ 50800 w 438150"/>
                <a:gd name="connsiteY2" fmla="*/ 450850 h 1397000"/>
                <a:gd name="connsiteX3" fmla="*/ 38100 w 438150"/>
                <a:gd name="connsiteY3" fmla="*/ 552450 h 1397000"/>
                <a:gd name="connsiteX4" fmla="*/ 0 w 438150"/>
                <a:gd name="connsiteY4" fmla="*/ 768350 h 1397000"/>
                <a:gd name="connsiteX5" fmla="*/ 19050 w 438150"/>
                <a:gd name="connsiteY5" fmla="*/ 990600 h 1397000"/>
                <a:gd name="connsiteX6" fmla="*/ 44450 w 438150"/>
                <a:gd name="connsiteY6" fmla="*/ 1098550 h 1397000"/>
                <a:gd name="connsiteX7" fmla="*/ 107950 w 438150"/>
                <a:gd name="connsiteY7" fmla="*/ 1238250 h 1397000"/>
                <a:gd name="connsiteX8" fmla="*/ 196850 w 438150"/>
                <a:gd name="connsiteY8" fmla="*/ 1346200 h 1397000"/>
                <a:gd name="connsiteX9" fmla="*/ 298450 w 438150"/>
                <a:gd name="connsiteY9" fmla="*/ 1397000 h 1397000"/>
                <a:gd name="connsiteX10" fmla="*/ 431800 w 438150"/>
                <a:gd name="connsiteY10" fmla="*/ 1358900 h 1397000"/>
                <a:gd name="connsiteX11" fmla="*/ 438150 w 438150"/>
                <a:gd name="connsiteY11" fmla="*/ 1111250 h 1397000"/>
                <a:gd name="connsiteX12" fmla="*/ 431800 w 438150"/>
                <a:gd name="connsiteY12" fmla="*/ 850900 h 1397000"/>
                <a:gd name="connsiteX13" fmla="*/ 374650 w 438150"/>
                <a:gd name="connsiteY13" fmla="*/ 717550 h 1397000"/>
                <a:gd name="connsiteX14" fmla="*/ 349250 w 438150"/>
                <a:gd name="connsiteY14" fmla="*/ 444500 h 1397000"/>
                <a:gd name="connsiteX15" fmla="*/ 355600 w 438150"/>
                <a:gd name="connsiteY15" fmla="*/ 311150 h 1397000"/>
                <a:gd name="connsiteX16" fmla="*/ 355600 w 438150"/>
                <a:gd name="connsiteY16" fmla="*/ 165100 h 1397000"/>
                <a:gd name="connsiteX17" fmla="*/ 330200 w 438150"/>
                <a:gd name="connsiteY17" fmla="*/ 82550 h 1397000"/>
                <a:gd name="connsiteX18" fmla="*/ 311150 w 438150"/>
                <a:gd name="connsiteY18" fmla="*/ 50800 h 1397000"/>
                <a:gd name="connsiteX19" fmla="*/ 228600 w 438150"/>
                <a:gd name="connsiteY19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150" h="1397000">
                  <a:moveTo>
                    <a:pt x="228600" y="0"/>
                  </a:moveTo>
                  <a:lnTo>
                    <a:pt x="50800" y="146050"/>
                  </a:lnTo>
                  <a:lnTo>
                    <a:pt x="50800" y="450850"/>
                  </a:lnTo>
                  <a:lnTo>
                    <a:pt x="38100" y="552450"/>
                  </a:lnTo>
                  <a:lnTo>
                    <a:pt x="0" y="768350"/>
                  </a:lnTo>
                  <a:lnTo>
                    <a:pt x="19050" y="990600"/>
                  </a:lnTo>
                  <a:lnTo>
                    <a:pt x="44450" y="1098550"/>
                  </a:lnTo>
                  <a:lnTo>
                    <a:pt x="107950" y="1238250"/>
                  </a:lnTo>
                  <a:lnTo>
                    <a:pt x="196850" y="1346200"/>
                  </a:lnTo>
                  <a:lnTo>
                    <a:pt x="298450" y="1397000"/>
                  </a:lnTo>
                  <a:lnTo>
                    <a:pt x="431800" y="1358900"/>
                  </a:lnTo>
                  <a:lnTo>
                    <a:pt x="438150" y="1111250"/>
                  </a:lnTo>
                  <a:lnTo>
                    <a:pt x="431800" y="850900"/>
                  </a:lnTo>
                  <a:lnTo>
                    <a:pt x="374650" y="717550"/>
                  </a:lnTo>
                  <a:lnTo>
                    <a:pt x="349250" y="444500"/>
                  </a:lnTo>
                  <a:lnTo>
                    <a:pt x="355600" y="311150"/>
                  </a:lnTo>
                  <a:lnTo>
                    <a:pt x="355600" y="165100"/>
                  </a:lnTo>
                  <a:lnTo>
                    <a:pt x="330200" y="82550"/>
                  </a:lnTo>
                  <a:lnTo>
                    <a:pt x="311150" y="50800"/>
                  </a:lnTo>
                  <a:lnTo>
                    <a:pt x="228600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6553200" y="1045389"/>
            <a:ext cx="3352800" cy="4477662"/>
          </a:xfrm>
          <a:prstGeom prst="rect">
            <a:avLst/>
          </a:prstGeom>
          <a:blipFill dpi="0" rotWithShape="1">
            <a:blip r:embed="rId3">
              <a:alphaModFix amt="5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0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609600" y="304800"/>
            <a:ext cx="8229600" cy="68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r>
              <a:rPr lang="en-US" kern="0" smtClean="0"/>
              <a:t>Acknowledgements</a:t>
            </a:r>
            <a:endParaRPr lang="en-US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1143001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2860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This work was carried out under NSERC CRD and IRC programs and sponsoring companies: </a:t>
            </a:r>
            <a:r>
              <a:rPr lang="en-US" sz="2400" kern="0" dirty="0" err="1" smtClean="0"/>
              <a:t>Cameco</a:t>
            </a:r>
            <a:r>
              <a:rPr lang="en-US" sz="2400" kern="0" dirty="0" smtClean="0"/>
              <a:t>, </a:t>
            </a:r>
            <a:r>
              <a:rPr lang="en-US" sz="2400" kern="0" dirty="0" err="1" smtClean="0"/>
              <a:t>Teck</a:t>
            </a:r>
            <a:r>
              <a:rPr lang="en-US" sz="2400" kern="0" dirty="0" smtClean="0"/>
              <a:t>, Newmont, Barrick, Vale, Xstrata Nickel and Anglo American.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The authors thank Roman </a:t>
            </a:r>
            <a:r>
              <a:rPr lang="en-US" sz="2400" kern="0" dirty="0" err="1" smtClean="0"/>
              <a:t>Shekhtman</a:t>
            </a:r>
            <a:r>
              <a:rPr lang="en-US" sz="2400" kern="0" dirty="0" smtClean="0"/>
              <a:t> for his assistance in programming.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Dikun Yang, Dave Marchant</a:t>
            </a:r>
            <a:endParaRPr lang="en-US" sz="2400" kern="0" dirty="0"/>
          </a:p>
        </p:txBody>
      </p:sp>
      <p:pic>
        <p:nvPicPr>
          <p:cNvPr id="5" name="Picture 2" descr="http://www.eos.ubc.ca/~dyang/pic/office20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9" t="23313" r="27350" b="29224"/>
          <a:stretch/>
        </p:blipFill>
        <p:spPr bwMode="auto">
          <a:xfrm>
            <a:off x="1371600" y="4100918"/>
            <a:ext cx="1600200" cy="191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Doug\AppData\Local\Microsoft\Windows\Temporary Internet Files\Content.Outlook\JCO7Q29K\IMG_0253 (3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7" t="22672" r="44982" b="63095"/>
          <a:stretch/>
        </p:blipFill>
        <p:spPr bwMode="auto">
          <a:xfrm>
            <a:off x="3499022" y="4114800"/>
            <a:ext cx="137777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166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4" t="5335" r="46875" b="87111"/>
          <a:stretch/>
        </p:blipFill>
        <p:spPr bwMode="auto">
          <a:xfrm>
            <a:off x="1600200" y="3149600"/>
            <a:ext cx="3873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01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959248" y="1653540"/>
            <a:ext cx="4108552" cy="3857059"/>
            <a:chOff x="4959248" y="1653540"/>
            <a:chExt cx="4108552" cy="3857059"/>
          </a:xfrm>
        </p:grpSpPr>
        <p:grpSp>
          <p:nvGrpSpPr>
            <p:cNvPr id="20" name="Group 19"/>
            <p:cNvGrpSpPr/>
            <p:nvPr/>
          </p:nvGrpSpPr>
          <p:grpSpPr>
            <a:xfrm>
              <a:off x="4959248" y="1658637"/>
              <a:ext cx="3312685" cy="3721083"/>
              <a:chOff x="1716978" y="579120"/>
              <a:chExt cx="4687478" cy="5349240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02" t="343" r="38735" b="2890"/>
              <a:stretch/>
            </p:blipFill>
            <p:spPr>
              <a:xfrm>
                <a:off x="1716978" y="579120"/>
                <a:ext cx="4687478" cy="5349240"/>
              </a:xfrm>
              <a:prstGeom prst="rect">
                <a:avLst/>
              </a:prstGeom>
            </p:spPr>
          </p:pic>
          <p:sp>
            <p:nvSpPr>
              <p:cNvPr id="22" name="Freeform 21"/>
              <p:cNvSpPr/>
              <p:nvPr/>
            </p:nvSpPr>
            <p:spPr bwMode="auto">
              <a:xfrm>
                <a:off x="3822700" y="1847850"/>
                <a:ext cx="673100" cy="965200"/>
              </a:xfrm>
              <a:custGeom>
                <a:avLst/>
                <a:gdLst>
                  <a:gd name="connsiteX0" fmla="*/ 266700 w 673100"/>
                  <a:gd name="connsiteY0" fmla="*/ 19050 h 965200"/>
                  <a:gd name="connsiteX1" fmla="*/ 114300 w 673100"/>
                  <a:gd name="connsiteY1" fmla="*/ 260350 h 965200"/>
                  <a:gd name="connsiteX2" fmla="*/ 88900 w 673100"/>
                  <a:gd name="connsiteY2" fmla="*/ 368300 h 965200"/>
                  <a:gd name="connsiteX3" fmla="*/ 19050 w 673100"/>
                  <a:gd name="connsiteY3" fmla="*/ 565150 h 965200"/>
                  <a:gd name="connsiteX4" fmla="*/ 0 w 673100"/>
                  <a:gd name="connsiteY4" fmla="*/ 673100 h 965200"/>
                  <a:gd name="connsiteX5" fmla="*/ 63500 w 673100"/>
                  <a:gd name="connsiteY5" fmla="*/ 812800 h 965200"/>
                  <a:gd name="connsiteX6" fmla="*/ 88900 w 673100"/>
                  <a:gd name="connsiteY6" fmla="*/ 914400 h 965200"/>
                  <a:gd name="connsiteX7" fmla="*/ 196850 w 673100"/>
                  <a:gd name="connsiteY7" fmla="*/ 965200 h 965200"/>
                  <a:gd name="connsiteX8" fmla="*/ 387350 w 673100"/>
                  <a:gd name="connsiteY8" fmla="*/ 920750 h 965200"/>
                  <a:gd name="connsiteX9" fmla="*/ 533400 w 673100"/>
                  <a:gd name="connsiteY9" fmla="*/ 831850 h 965200"/>
                  <a:gd name="connsiteX10" fmla="*/ 565150 w 673100"/>
                  <a:gd name="connsiteY10" fmla="*/ 787400 h 965200"/>
                  <a:gd name="connsiteX11" fmla="*/ 590550 w 673100"/>
                  <a:gd name="connsiteY11" fmla="*/ 628650 h 965200"/>
                  <a:gd name="connsiteX12" fmla="*/ 641350 w 673100"/>
                  <a:gd name="connsiteY12" fmla="*/ 508000 h 965200"/>
                  <a:gd name="connsiteX13" fmla="*/ 660400 w 673100"/>
                  <a:gd name="connsiteY13" fmla="*/ 457200 h 965200"/>
                  <a:gd name="connsiteX14" fmla="*/ 673100 w 673100"/>
                  <a:gd name="connsiteY14" fmla="*/ 304800 h 965200"/>
                  <a:gd name="connsiteX15" fmla="*/ 647700 w 673100"/>
                  <a:gd name="connsiteY15" fmla="*/ 139700 h 965200"/>
                  <a:gd name="connsiteX16" fmla="*/ 565150 w 673100"/>
                  <a:gd name="connsiteY16" fmla="*/ 95250 h 965200"/>
                  <a:gd name="connsiteX17" fmla="*/ 495300 w 673100"/>
                  <a:gd name="connsiteY17" fmla="*/ 19050 h 965200"/>
                  <a:gd name="connsiteX18" fmla="*/ 393700 w 673100"/>
                  <a:gd name="connsiteY18" fmla="*/ 0 h 965200"/>
                  <a:gd name="connsiteX19" fmla="*/ 266700 w 673100"/>
                  <a:gd name="connsiteY19" fmla="*/ 19050 h 96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73100" h="965200">
                    <a:moveTo>
                      <a:pt x="266700" y="19050"/>
                    </a:moveTo>
                    <a:lnTo>
                      <a:pt x="114300" y="260350"/>
                    </a:lnTo>
                    <a:lnTo>
                      <a:pt x="88900" y="368300"/>
                    </a:lnTo>
                    <a:lnTo>
                      <a:pt x="19050" y="565150"/>
                    </a:lnTo>
                    <a:lnTo>
                      <a:pt x="0" y="673100"/>
                    </a:lnTo>
                    <a:lnTo>
                      <a:pt x="63500" y="812800"/>
                    </a:lnTo>
                    <a:lnTo>
                      <a:pt x="88900" y="914400"/>
                    </a:lnTo>
                    <a:lnTo>
                      <a:pt x="196850" y="965200"/>
                    </a:lnTo>
                    <a:lnTo>
                      <a:pt x="387350" y="920750"/>
                    </a:lnTo>
                    <a:lnTo>
                      <a:pt x="533400" y="831850"/>
                    </a:lnTo>
                    <a:lnTo>
                      <a:pt x="565150" y="787400"/>
                    </a:lnTo>
                    <a:lnTo>
                      <a:pt x="590550" y="628650"/>
                    </a:lnTo>
                    <a:lnTo>
                      <a:pt x="641350" y="508000"/>
                    </a:lnTo>
                    <a:lnTo>
                      <a:pt x="660400" y="457200"/>
                    </a:lnTo>
                    <a:lnTo>
                      <a:pt x="673100" y="304800"/>
                    </a:lnTo>
                    <a:lnTo>
                      <a:pt x="647700" y="139700"/>
                    </a:lnTo>
                    <a:lnTo>
                      <a:pt x="565150" y="95250"/>
                    </a:lnTo>
                    <a:lnTo>
                      <a:pt x="495300" y="19050"/>
                    </a:lnTo>
                    <a:lnTo>
                      <a:pt x="393700" y="0"/>
                    </a:lnTo>
                    <a:lnTo>
                      <a:pt x="266700" y="1905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bg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2622550" y="3270250"/>
                <a:ext cx="819150" cy="831850"/>
              </a:xfrm>
              <a:custGeom>
                <a:avLst/>
                <a:gdLst>
                  <a:gd name="connsiteX0" fmla="*/ 768350 w 819150"/>
                  <a:gd name="connsiteY0" fmla="*/ 196850 h 831850"/>
                  <a:gd name="connsiteX1" fmla="*/ 622300 w 819150"/>
                  <a:gd name="connsiteY1" fmla="*/ 44450 h 831850"/>
                  <a:gd name="connsiteX2" fmla="*/ 438150 w 819150"/>
                  <a:gd name="connsiteY2" fmla="*/ 12700 h 831850"/>
                  <a:gd name="connsiteX3" fmla="*/ 222250 w 819150"/>
                  <a:gd name="connsiteY3" fmla="*/ 0 h 831850"/>
                  <a:gd name="connsiteX4" fmla="*/ 38100 w 819150"/>
                  <a:gd name="connsiteY4" fmla="*/ 50800 h 831850"/>
                  <a:gd name="connsiteX5" fmla="*/ 0 w 819150"/>
                  <a:gd name="connsiteY5" fmla="*/ 184150 h 831850"/>
                  <a:gd name="connsiteX6" fmla="*/ 0 w 819150"/>
                  <a:gd name="connsiteY6" fmla="*/ 330200 h 831850"/>
                  <a:gd name="connsiteX7" fmla="*/ 76200 w 819150"/>
                  <a:gd name="connsiteY7" fmla="*/ 520700 h 831850"/>
                  <a:gd name="connsiteX8" fmla="*/ 133350 w 819150"/>
                  <a:gd name="connsiteY8" fmla="*/ 635000 h 831850"/>
                  <a:gd name="connsiteX9" fmla="*/ 254000 w 819150"/>
                  <a:gd name="connsiteY9" fmla="*/ 768350 h 831850"/>
                  <a:gd name="connsiteX10" fmla="*/ 400050 w 819150"/>
                  <a:gd name="connsiteY10" fmla="*/ 825500 h 831850"/>
                  <a:gd name="connsiteX11" fmla="*/ 539750 w 819150"/>
                  <a:gd name="connsiteY11" fmla="*/ 831850 h 831850"/>
                  <a:gd name="connsiteX12" fmla="*/ 603250 w 819150"/>
                  <a:gd name="connsiteY12" fmla="*/ 806450 h 831850"/>
                  <a:gd name="connsiteX13" fmla="*/ 660400 w 819150"/>
                  <a:gd name="connsiteY13" fmla="*/ 762000 h 831850"/>
                  <a:gd name="connsiteX14" fmla="*/ 742950 w 819150"/>
                  <a:gd name="connsiteY14" fmla="*/ 711200 h 831850"/>
                  <a:gd name="connsiteX15" fmla="*/ 819150 w 819150"/>
                  <a:gd name="connsiteY15" fmla="*/ 482600 h 831850"/>
                  <a:gd name="connsiteX16" fmla="*/ 806450 w 819150"/>
                  <a:gd name="connsiteY16" fmla="*/ 304800 h 831850"/>
                  <a:gd name="connsiteX17" fmla="*/ 768350 w 819150"/>
                  <a:gd name="connsiteY17" fmla="*/ 196850 h 8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19150" h="831850">
                    <a:moveTo>
                      <a:pt x="768350" y="196850"/>
                    </a:moveTo>
                    <a:lnTo>
                      <a:pt x="622300" y="44450"/>
                    </a:lnTo>
                    <a:lnTo>
                      <a:pt x="438150" y="12700"/>
                    </a:lnTo>
                    <a:lnTo>
                      <a:pt x="222250" y="0"/>
                    </a:lnTo>
                    <a:lnTo>
                      <a:pt x="38100" y="50800"/>
                    </a:lnTo>
                    <a:lnTo>
                      <a:pt x="0" y="184150"/>
                    </a:lnTo>
                    <a:lnTo>
                      <a:pt x="0" y="330200"/>
                    </a:lnTo>
                    <a:lnTo>
                      <a:pt x="76200" y="520700"/>
                    </a:lnTo>
                    <a:lnTo>
                      <a:pt x="133350" y="635000"/>
                    </a:lnTo>
                    <a:lnTo>
                      <a:pt x="254000" y="768350"/>
                    </a:lnTo>
                    <a:lnTo>
                      <a:pt x="400050" y="825500"/>
                    </a:lnTo>
                    <a:lnTo>
                      <a:pt x="539750" y="831850"/>
                    </a:lnTo>
                    <a:cubicBezTo>
                      <a:pt x="605277" y="812192"/>
                      <a:pt x="603250" y="834899"/>
                      <a:pt x="603250" y="806450"/>
                    </a:cubicBezTo>
                    <a:lnTo>
                      <a:pt x="660400" y="762000"/>
                    </a:lnTo>
                    <a:lnTo>
                      <a:pt x="742950" y="711200"/>
                    </a:lnTo>
                    <a:lnTo>
                      <a:pt x="819150" y="482600"/>
                    </a:lnTo>
                    <a:lnTo>
                      <a:pt x="806450" y="304800"/>
                    </a:lnTo>
                    <a:lnTo>
                      <a:pt x="768350" y="19685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bg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 bwMode="auto">
              <a:xfrm>
                <a:off x="3854450" y="3098800"/>
                <a:ext cx="527050" cy="863600"/>
              </a:xfrm>
              <a:custGeom>
                <a:avLst/>
                <a:gdLst>
                  <a:gd name="connsiteX0" fmla="*/ 209550 w 527050"/>
                  <a:gd name="connsiteY0" fmla="*/ 6350 h 863600"/>
                  <a:gd name="connsiteX1" fmla="*/ 50800 w 527050"/>
                  <a:gd name="connsiteY1" fmla="*/ 152400 h 863600"/>
                  <a:gd name="connsiteX2" fmla="*/ 0 w 527050"/>
                  <a:gd name="connsiteY2" fmla="*/ 419100 h 863600"/>
                  <a:gd name="connsiteX3" fmla="*/ 6350 w 527050"/>
                  <a:gd name="connsiteY3" fmla="*/ 577850 h 863600"/>
                  <a:gd name="connsiteX4" fmla="*/ 6350 w 527050"/>
                  <a:gd name="connsiteY4" fmla="*/ 698500 h 863600"/>
                  <a:gd name="connsiteX5" fmla="*/ 6350 w 527050"/>
                  <a:gd name="connsiteY5" fmla="*/ 806450 h 863600"/>
                  <a:gd name="connsiteX6" fmla="*/ 63500 w 527050"/>
                  <a:gd name="connsiteY6" fmla="*/ 863600 h 863600"/>
                  <a:gd name="connsiteX7" fmla="*/ 203200 w 527050"/>
                  <a:gd name="connsiteY7" fmla="*/ 857250 h 863600"/>
                  <a:gd name="connsiteX8" fmla="*/ 336550 w 527050"/>
                  <a:gd name="connsiteY8" fmla="*/ 812800 h 863600"/>
                  <a:gd name="connsiteX9" fmla="*/ 450850 w 527050"/>
                  <a:gd name="connsiteY9" fmla="*/ 679450 h 863600"/>
                  <a:gd name="connsiteX10" fmla="*/ 469900 w 527050"/>
                  <a:gd name="connsiteY10" fmla="*/ 590550 h 863600"/>
                  <a:gd name="connsiteX11" fmla="*/ 508000 w 527050"/>
                  <a:gd name="connsiteY11" fmla="*/ 450850 h 863600"/>
                  <a:gd name="connsiteX12" fmla="*/ 527050 w 527050"/>
                  <a:gd name="connsiteY12" fmla="*/ 317500 h 863600"/>
                  <a:gd name="connsiteX13" fmla="*/ 508000 w 527050"/>
                  <a:gd name="connsiteY13" fmla="*/ 190500 h 863600"/>
                  <a:gd name="connsiteX14" fmla="*/ 457200 w 527050"/>
                  <a:gd name="connsiteY14" fmla="*/ 88900 h 863600"/>
                  <a:gd name="connsiteX15" fmla="*/ 374650 w 527050"/>
                  <a:gd name="connsiteY15" fmla="*/ 19050 h 863600"/>
                  <a:gd name="connsiteX16" fmla="*/ 260350 w 527050"/>
                  <a:gd name="connsiteY16" fmla="*/ 0 h 863600"/>
                  <a:gd name="connsiteX17" fmla="*/ 209550 w 527050"/>
                  <a:gd name="connsiteY17" fmla="*/ 6350 h 86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7050" h="863600">
                    <a:moveTo>
                      <a:pt x="209550" y="6350"/>
                    </a:moveTo>
                    <a:lnTo>
                      <a:pt x="50800" y="152400"/>
                    </a:lnTo>
                    <a:lnTo>
                      <a:pt x="0" y="419100"/>
                    </a:lnTo>
                    <a:lnTo>
                      <a:pt x="6350" y="577850"/>
                    </a:lnTo>
                    <a:lnTo>
                      <a:pt x="6350" y="698500"/>
                    </a:lnTo>
                    <a:lnTo>
                      <a:pt x="6350" y="806450"/>
                    </a:lnTo>
                    <a:lnTo>
                      <a:pt x="63500" y="863600"/>
                    </a:lnTo>
                    <a:lnTo>
                      <a:pt x="203200" y="857250"/>
                    </a:lnTo>
                    <a:lnTo>
                      <a:pt x="336550" y="812800"/>
                    </a:lnTo>
                    <a:lnTo>
                      <a:pt x="450850" y="679450"/>
                    </a:lnTo>
                    <a:lnTo>
                      <a:pt x="469900" y="590550"/>
                    </a:lnTo>
                    <a:lnTo>
                      <a:pt x="508000" y="450850"/>
                    </a:lnTo>
                    <a:lnTo>
                      <a:pt x="527050" y="317500"/>
                    </a:lnTo>
                    <a:lnTo>
                      <a:pt x="508000" y="190500"/>
                    </a:lnTo>
                    <a:lnTo>
                      <a:pt x="457200" y="88900"/>
                    </a:lnTo>
                    <a:lnTo>
                      <a:pt x="374650" y="19050"/>
                    </a:lnTo>
                    <a:lnTo>
                      <a:pt x="260350" y="0"/>
                    </a:lnTo>
                    <a:lnTo>
                      <a:pt x="209550" y="635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bg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 bwMode="auto">
              <a:xfrm>
                <a:off x="4749800" y="3384550"/>
                <a:ext cx="438150" cy="1397000"/>
              </a:xfrm>
              <a:custGeom>
                <a:avLst/>
                <a:gdLst>
                  <a:gd name="connsiteX0" fmla="*/ 228600 w 438150"/>
                  <a:gd name="connsiteY0" fmla="*/ 0 h 1397000"/>
                  <a:gd name="connsiteX1" fmla="*/ 50800 w 438150"/>
                  <a:gd name="connsiteY1" fmla="*/ 146050 h 1397000"/>
                  <a:gd name="connsiteX2" fmla="*/ 50800 w 438150"/>
                  <a:gd name="connsiteY2" fmla="*/ 450850 h 1397000"/>
                  <a:gd name="connsiteX3" fmla="*/ 38100 w 438150"/>
                  <a:gd name="connsiteY3" fmla="*/ 552450 h 1397000"/>
                  <a:gd name="connsiteX4" fmla="*/ 0 w 438150"/>
                  <a:gd name="connsiteY4" fmla="*/ 768350 h 1397000"/>
                  <a:gd name="connsiteX5" fmla="*/ 19050 w 438150"/>
                  <a:gd name="connsiteY5" fmla="*/ 990600 h 1397000"/>
                  <a:gd name="connsiteX6" fmla="*/ 44450 w 438150"/>
                  <a:gd name="connsiteY6" fmla="*/ 1098550 h 1397000"/>
                  <a:gd name="connsiteX7" fmla="*/ 107950 w 438150"/>
                  <a:gd name="connsiteY7" fmla="*/ 1238250 h 1397000"/>
                  <a:gd name="connsiteX8" fmla="*/ 196850 w 438150"/>
                  <a:gd name="connsiteY8" fmla="*/ 1346200 h 1397000"/>
                  <a:gd name="connsiteX9" fmla="*/ 298450 w 438150"/>
                  <a:gd name="connsiteY9" fmla="*/ 1397000 h 1397000"/>
                  <a:gd name="connsiteX10" fmla="*/ 431800 w 438150"/>
                  <a:gd name="connsiteY10" fmla="*/ 1358900 h 1397000"/>
                  <a:gd name="connsiteX11" fmla="*/ 438150 w 438150"/>
                  <a:gd name="connsiteY11" fmla="*/ 1111250 h 1397000"/>
                  <a:gd name="connsiteX12" fmla="*/ 431800 w 438150"/>
                  <a:gd name="connsiteY12" fmla="*/ 850900 h 1397000"/>
                  <a:gd name="connsiteX13" fmla="*/ 374650 w 438150"/>
                  <a:gd name="connsiteY13" fmla="*/ 717550 h 1397000"/>
                  <a:gd name="connsiteX14" fmla="*/ 349250 w 438150"/>
                  <a:gd name="connsiteY14" fmla="*/ 444500 h 1397000"/>
                  <a:gd name="connsiteX15" fmla="*/ 355600 w 438150"/>
                  <a:gd name="connsiteY15" fmla="*/ 311150 h 1397000"/>
                  <a:gd name="connsiteX16" fmla="*/ 355600 w 438150"/>
                  <a:gd name="connsiteY16" fmla="*/ 165100 h 1397000"/>
                  <a:gd name="connsiteX17" fmla="*/ 330200 w 438150"/>
                  <a:gd name="connsiteY17" fmla="*/ 82550 h 1397000"/>
                  <a:gd name="connsiteX18" fmla="*/ 311150 w 438150"/>
                  <a:gd name="connsiteY18" fmla="*/ 50800 h 1397000"/>
                  <a:gd name="connsiteX19" fmla="*/ 228600 w 438150"/>
                  <a:gd name="connsiteY19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8150" h="1397000">
                    <a:moveTo>
                      <a:pt x="228600" y="0"/>
                    </a:moveTo>
                    <a:lnTo>
                      <a:pt x="50800" y="146050"/>
                    </a:lnTo>
                    <a:lnTo>
                      <a:pt x="50800" y="450850"/>
                    </a:lnTo>
                    <a:lnTo>
                      <a:pt x="38100" y="552450"/>
                    </a:lnTo>
                    <a:lnTo>
                      <a:pt x="0" y="768350"/>
                    </a:lnTo>
                    <a:lnTo>
                      <a:pt x="19050" y="990600"/>
                    </a:lnTo>
                    <a:lnTo>
                      <a:pt x="44450" y="1098550"/>
                    </a:lnTo>
                    <a:lnTo>
                      <a:pt x="107950" y="1238250"/>
                    </a:lnTo>
                    <a:lnTo>
                      <a:pt x="196850" y="1346200"/>
                    </a:lnTo>
                    <a:lnTo>
                      <a:pt x="298450" y="1397000"/>
                    </a:lnTo>
                    <a:lnTo>
                      <a:pt x="431800" y="1358900"/>
                    </a:lnTo>
                    <a:lnTo>
                      <a:pt x="438150" y="1111250"/>
                    </a:lnTo>
                    <a:lnTo>
                      <a:pt x="431800" y="850900"/>
                    </a:lnTo>
                    <a:lnTo>
                      <a:pt x="374650" y="717550"/>
                    </a:lnTo>
                    <a:lnTo>
                      <a:pt x="349250" y="444500"/>
                    </a:lnTo>
                    <a:lnTo>
                      <a:pt x="355600" y="311150"/>
                    </a:lnTo>
                    <a:lnTo>
                      <a:pt x="355600" y="165100"/>
                    </a:lnTo>
                    <a:lnTo>
                      <a:pt x="330200" y="82550"/>
                    </a:lnTo>
                    <a:lnTo>
                      <a:pt x="311150" y="50800"/>
                    </a:lnTo>
                    <a:lnTo>
                      <a:pt x="228600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bg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418493" y="1653540"/>
              <a:ext cx="304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latin typeface="Arial" pitchFamily="34" charset="0"/>
                  <a:cs typeface="Arial" pitchFamily="34" charset="0"/>
                </a:rPr>
                <a:t>m</a:t>
              </a:r>
              <a:endParaRPr lang="en-CA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02572" y="5233600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×10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264313" y="179203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64313" y="4930140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-3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64313" y="210584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-1.2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64313" y="241965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-1.4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64313" y="273346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-1.6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64313" y="304727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-1.8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264313" y="336108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-2.0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264313" y="367489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-2.2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64313" y="398870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-2.4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264313" y="430251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-2.6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64313" y="4616329"/>
              <a:ext cx="735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CA" sz="1200" baseline="30000" dirty="0" smtClean="0">
                  <a:latin typeface="Arial" pitchFamily="34" charset="0"/>
                  <a:cs typeface="Arial" pitchFamily="34" charset="0"/>
                </a:rPr>
                <a:t>-2.8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5400000">
              <a:off x="7234910" y="3384096"/>
              <a:ext cx="3327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 smtClean="0">
                  <a:latin typeface="Arial" pitchFamily="34" charset="0"/>
                  <a:cs typeface="Arial" pitchFamily="34" charset="0"/>
                </a:rPr>
                <a:t>Conductivity (S/m)</a:t>
              </a:r>
              <a:endParaRPr lang="en-CA" sz="1600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055" y="1600200"/>
            <a:ext cx="4008585" cy="3962400"/>
            <a:chOff x="703055" y="1600200"/>
            <a:chExt cx="4008585" cy="3962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69" r="7663"/>
            <a:stretch/>
          </p:blipFill>
          <p:spPr>
            <a:xfrm>
              <a:off x="703055" y="1600200"/>
              <a:ext cx="3839308" cy="396240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 rot="5400000">
              <a:off x="2878750" y="3374249"/>
              <a:ext cx="3327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 err="1" smtClean="0">
                  <a:latin typeface="Arial" pitchFamily="34" charset="0"/>
                  <a:cs typeface="Arial" pitchFamily="34" charset="0"/>
                </a:rPr>
                <a:t>dh</a:t>
              </a:r>
              <a:r>
                <a:rPr lang="en-CA" sz="1600" baseline="-25000" dirty="0" err="1" smtClean="0">
                  <a:latin typeface="Arial" pitchFamily="34" charset="0"/>
                  <a:cs typeface="Arial" pitchFamily="34" charset="0"/>
                </a:rPr>
                <a:t>z</a:t>
              </a:r>
              <a:r>
                <a:rPr lang="en-CA" sz="1600" dirty="0" smtClean="0">
                  <a:latin typeface="Arial" pitchFamily="34" charset="0"/>
                  <a:cs typeface="Arial" pitchFamily="34" charset="0"/>
                </a:rPr>
                <a:t>/</a:t>
              </a:r>
              <a:r>
                <a:rPr lang="en-CA" sz="1600" dirty="0" err="1" smtClean="0">
                  <a:latin typeface="Arial" pitchFamily="34" charset="0"/>
                  <a:cs typeface="Arial" pitchFamily="34" charset="0"/>
                </a:rPr>
                <a:t>dt</a:t>
              </a:r>
              <a:r>
                <a:rPr lang="en-CA" sz="1600" dirty="0" smtClean="0">
                  <a:latin typeface="Arial" pitchFamily="34" charset="0"/>
                  <a:cs typeface="Arial" pitchFamily="34" charset="0"/>
                </a:rPr>
                <a:t> (A/m-s)</a:t>
              </a:r>
              <a:endParaRPr lang="en-CA" sz="1600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4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pPr algn="l"/>
            <a:r>
              <a:rPr lang="en-CA" dirty="0"/>
              <a:t>Comparison between </a:t>
            </a:r>
            <a:r>
              <a:rPr lang="en-CA" b="1" dirty="0" err="1">
                <a:solidFill>
                  <a:srgbClr val="FF0000"/>
                </a:solidFill>
              </a:rPr>
              <a:t>d</a:t>
            </a:r>
            <a:r>
              <a:rPr lang="en-CA" b="1" baseline="30000" dirty="0" err="1">
                <a:solidFill>
                  <a:srgbClr val="FF0000"/>
                </a:solidFill>
              </a:rPr>
              <a:t>IP</a:t>
            </a:r>
            <a:r>
              <a:rPr lang="en-CA" dirty="0"/>
              <a:t> and </a:t>
            </a:r>
            <a:r>
              <a:rPr lang="el-GR" b="1" dirty="0">
                <a:solidFill>
                  <a:srgbClr val="FF0000"/>
                </a:solidFill>
              </a:rPr>
              <a:t>σ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1" name="Pentagon 40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45" name="Chevron 44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46" name="Chevron 45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Chevron 46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48" name="Chevron 47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595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39" y="1295400"/>
            <a:ext cx="495886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2927839" y="1754049"/>
            <a:ext cx="2933700" cy="3779520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pPr algn="l"/>
            <a:r>
              <a:rPr lang="en-CA" dirty="0" smtClean="0"/>
              <a:t>Where are </a:t>
            </a:r>
            <a:r>
              <a:rPr lang="en-CA" dirty="0" smtClean="0">
                <a:solidFill>
                  <a:srgbClr val="FF0000"/>
                </a:solidFill>
              </a:rPr>
              <a:t>IP</a:t>
            </a:r>
            <a:r>
              <a:rPr lang="en-CA" dirty="0" smtClean="0"/>
              <a:t> bodies?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5" name="Pentagon 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534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39" y="1295400"/>
            <a:ext cx="495886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2927839" y="1754049"/>
            <a:ext cx="2933700" cy="3779520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pPr algn="l"/>
            <a:r>
              <a:rPr lang="en-CA" dirty="0" smtClean="0"/>
              <a:t>Where are </a:t>
            </a:r>
            <a:r>
              <a:rPr lang="en-CA" dirty="0">
                <a:solidFill>
                  <a:srgbClr val="FF0000"/>
                </a:solidFill>
              </a:rPr>
              <a:t>IP</a:t>
            </a:r>
            <a:r>
              <a:rPr lang="en-CA" dirty="0" smtClean="0"/>
              <a:t> bodies?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5" name="Pentagon 4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368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39" y="1295400"/>
            <a:ext cx="495886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2927839" y="1754049"/>
            <a:ext cx="2933700" cy="3779520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pPr algn="l"/>
            <a:r>
              <a:rPr lang="en-CA" dirty="0" smtClean="0"/>
              <a:t>Where are </a:t>
            </a:r>
            <a:r>
              <a:rPr lang="en-CA" dirty="0" smtClean="0">
                <a:solidFill>
                  <a:srgbClr val="FF0000"/>
                </a:solidFill>
              </a:rPr>
              <a:t>IP</a:t>
            </a:r>
            <a:r>
              <a:rPr lang="en-CA" dirty="0" smtClean="0"/>
              <a:t> bodies?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5" name="Rounded Rectangle 32"/>
          <p:cNvSpPr/>
          <p:nvPr/>
        </p:nvSpPr>
        <p:spPr>
          <a:xfrm>
            <a:off x="375924" y="5084465"/>
            <a:ext cx="5186676" cy="52530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Hard to identify even from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b="1" baseline="3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responses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32"/>
          <p:cNvSpPr/>
          <p:nvPr/>
        </p:nvSpPr>
        <p:spPr>
          <a:xfrm>
            <a:off x="375924" y="5723096"/>
            <a:ext cx="4931406" cy="525304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Need to apply 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inversion technique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24200" y="2571988"/>
            <a:ext cx="2407920" cy="2320052"/>
            <a:chOff x="3124200" y="2571988"/>
            <a:chExt cx="2407920" cy="2320052"/>
          </a:xfrm>
        </p:grpSpPr>
        <p:grpSp>
          <p:nvGrpSpPr>
            <p:cNvPr id="10" name="Group 9"/>
            <p:cNvGrpSpPr/>
            <p:nvPr/>
          </p:nvGrpSpPr>
          <p:grpSpPr>
            <a:xfrm>
              <a:off x="3863340" y="2994660"/>
              <a:ext cx="1668780" cy="1897380"/>
              <a:chOff x="3863340" y="2994660"/>
              <a:chExt cx="1668780" cy="1897380"/>
            </a:xfrm>
          </p:grpSpPr>
          <p:sp>
            <p:nvSpPr>
              <p:cNvPr id="2" name="Freeform 1"/>
              <p:cNvSpPr/>
              <p:nvPr/>
            </p:nvSpPr>
            <p:spPr bwMode="auto">
              <a:xfrm>
                <a:off x="3863340" y="2994660"/>
                <a:ext cx="670560" cy="762000"/>
              </a:xfrm>
              <a:custGeom>
                <a:avLst/>
                <a:gdLst>
                  <a:gd name="connsiteX0" fmla="*/ 205740 w 670560"/>
                  <a:gd name="connsiteY0" fmla="*/ 99060 h 762000"/>
                  <a:gd name="connsiteX1" fmla="*/ 99060 w 670560"/>
                  <a:gd name="connsiteY1" fmla="*/ 259080 h 762000"/>
                  <a:gd name="connsiteX2" fmla="*/ 0 w 670560"/>
                  <a:gd name="connsiteY2" fmla="*/ 434340 h 762000"/>
                  <a:gd name="connsiteX3" fmla="*/ 0 w 670560"/>
                  <a:gd name="connsiteY3" fmla="*/ 579120 h 762000"/>
                  <a:gd name="connsiteX4" fmla="*/ 129540 w 670560"/>
                  <a:gd name="connsiteY4" fmla="*/ 708660 h 762000"/>
                  <a:gd name="connsiteX5" fmla="*/ 304800 w 670560"/>
                  <a:gd name="connsiteY5" fmla="*/ 762000 h 762000"/>
                  <a:gd name="connsiteX6" fmla="*/ 495300 w 670560"/>
                  <a:gd name="connsiteY6" fmla="*/ 624840 h 762000"/>
                  <a:gd name="connsiteX7" fmla="*/ 617220 w 670560"/>
                  <a:gd name="connsiteY7" fmla="*/ 396240 h 762000"/>
                  <a:gd name="connsiteX8" fmla="*/ 670560 w 670560"/>
                  <a:gd name="connsiteY8" fmla="*/ 198120 h 762000"/>
                  <a:gd name="connsiteX9" fmla="*/ 655320 w 670560"/>
                  <a:gd name="connsiteY9" fmla="*/ 53340 h 762000"/>
                  <a:gd name="connsiteX10" fmla="*/ 586740 w 670560"/>
                  <a:gd name="connsiteY10" fmla="*/ 45720 h 762000"/>
                  <a:gd name="connsiteX11" fmla="*/ 502920 w 670560"/>
                  <a:gd name="connsiteY11" fmla="*/ 0 h 762000"/>
                  <a:gd name="connsiteX12" fmla="*/ 342900 w 670560"/>
                  <a:gd name="connsiteY12" fmla="*/ 22860 h 762000"/>
                  <a:gd name="connsiteX13" fmla="*/ 205740 w 670560"/>
                  <a:gd name="connsiteY13" fmla="*/ 9906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0560" h="762000">
                    <a:moveTo>
                      <a:pt x="205740" y="99060"/>
                    </a:moveTo>
                    <a:lnTo>
                      <a:pt x="99060" y="259080"/>
                    </a:lnTo>
                    <a:lnTo>
                      <a:pt x="0" y="434340"/>
                    </a:lnTo>
                    <a:lnTo>
                      <a:pt x="0" y="579120"/>
                    </a:lnTo>
                    <a:lnTo>
                      <a:pt x="129540" y="708660"/>
                    </a:lnTo>
                    <a:lnTo>
                      <a:pt x="304800" y="762000"/>
                    </a:lnTo>
                    <a:lnTo>
                      <a:pt x="495300" y="624840"/>
                    </a:lnTo>
                    <a:lnTo>
                      <a:pt x="617220" y="396240"/>
                    </a:lnTo>
                    <a:lnTo>
                      <a:pt x="670560" y="198120"/>
                    </a:lnTo>
                    <a:lnTo>
                      <a:pt x="655320" y="53340"/>
                    </a:lnTo>
                    <a:lnTo>
                      <a:pt x="586740" y="45720"/>
                    </a:lnTo>
                    <a:lnTo>
                      <a:pt x="502920" y="0"/>
                    </a:lnTo>
                    <a:lnTo>
                      <a:pt x="342900" y="22860"/>
                    </a:lnTo>
                    <a:lnTo>
                      <a:pt x="205740" y="9906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2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5082540" y="3093720"/>
                <a:ext cx="449580" cy="601980"/>
              </a:xfrm>
              <a:custGeom>
                <a:avLst/>
                <a:gdLst>
                  <a:gd name="connsiteX0" fmla="*/ 129540 w 449580"/>
                  <a:gd name="connsiteY0" fmla="*/ 30480 h 601980"/>
                  <a:gd name="connsiteX1" fmla="*/ 22860 w 449580"/>
                  <a:gd name="connsiteY1" fmla="*/ 182880 h 601980"/>
                  <a:gd name="connsiteX2" fmla="*/ 0 w 449580"/>
                  <a:gd name="connsiteY2" fmla="*/ 297180 h 601980"/>
                  <a:gd name="connsiteX3" fmla="*/ 53340 w 449580"/>
                  <a:gd name="connsiteY3" fmla="*/ 449580 h 601980"/>
                  <a:gd name="connsiteX4" fmla="*/ 144780 w 449580"/>
                  <a:gd name="connsiteY4" fmla="*/ 563880 h 601980"/>
                  <a:gd name="connsiteX5" fmla="*/ 266700 w 449580"/>
                  <a:gd name="connsiteY5" fmla="*/ 601980 h 601980"/>
                  <a:gd name="connsiteX6" fmla="*/ 320040 w 449580"/>
                  <a:gd name="connsiteY6" fmla="*/ 563880 h 601980"/>
                  <a:gd name="connsiteX7" fmla="*/ 396240 w 449580"/>
                  <a:gd name="connsiteY7" fmla="*/ 487680 h 601980"/>
                  <a:gd name="connsiteX8" fmla="*/ 449580 w 449580"/>
                  <a:gd name="connsiteY8" fmla="*/ 236220 h 601980"/>
                  <a:gd name="connsiteX9" fmla="*/ 426720 w 449580"/>
                  <a:gd name="connsiteY9" fmla="*/ 53340 h 601980"/>
                  <a:gd name="connsiteX10" fmla="*/ 350520 w 449580"/>
                  <a:gd name="connsiteY10" fmla="*/ 0 h 601980"/>
                  <a:gd name="connsiteX11" fmla="*/ 220980 w 449580"/>
                  <a:gd name="connsiteY11" fmla="*/ 22860 h 601980"/>
                  <a:gd name="connsiteX12" fmla="*/ 129540 w 449580"/>
                  <a:gd name="connsiteY12" fmla="*/ 30480 h 60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9580" h="601980">
                    <a:moveTo>
                      <a:pt x="129540" y="30480"/>
                    </a:moveTo>
                    <a:lnTo>
                      <a:pt x="22860" y="182880"/>
                    </a:lnTo>
                    <a:lnTo>
                      <a:pt x="0" y="297180"/>
                    </a:lnTo>
                    <a:lnTo>
                      <a:pt x="53340" y="449580"/>
                    </a:lnTo>
                    <a:lnTo>
                      <a:pt x="144780" y="563880"/>
                    </a:lnTo>
                    <a:lnTo>
                      <a:pt x="266700" y="601980"/>
                    </a:lnTo>
                    <a:lnTo>
                      <a:pt x="320040" y="563880"/>
                    </a:lnTo>
                    <a:lnTo>
                      <a:pt x="396240" y="487680"/>
                    </a:lnTo>
                    <a:lnTo>
                      <a:pt x="449580" y="236220"/>
                    </a:lnTo>
                    <a:lnTo>
                      <a:pt x="426720" y="53340"/>
                    </a:lnTo>
                    <a:lnTo>
                      <a:pt x="350520" y="0"/>
                    </a:lnTo>
                    <a:lnTo>
                      <a:pt x="220980" y="22860"/>
                    </a:lnTo>
                    <a:lnTo>
                      <a:pt x="129540" y="3048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2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4145280" y="4396740"/>
                <a:ext cx="441960" cy="495300"/>
              </a:xfrm>
              <a:custGeom>
                <a:avLst/>
                <a:gdLst>
                  <a:gd name="connsiteX0" fmla="*/ 297180 w 441960"/>
                  <a:gd name="connsiteY0" fmla="*/ 91440 h 495300"/>
                  <a:gd name="connsiteX1" fmla="*/ 190500 w 441960"/>
                  <a:gd name="connsiteY1" fmla="*/ 7620 h 495300"/>
                  <a:gd name="connsiteX2" fmla="*/ 38100 w 441960"/>
                  <a:gd name="connsiteY2" fmla="*/ 0 h 495300"/>
                  <a:gd name="connsiteX3" fmla="*/ 45720 w 441960"/>
                  <a:gd name="connsiteY3" fmla="*/ 83820 h 495300"/>
                  <a:gd name="connsiteX4" fmla="*/ 0 w 441960"/>
                  <a:gd name="connsiteY4" fmla="*/ 175260 h 495300"/>
                  <a:gd name="connsiteX5" fmla="*/ 22860 w 441960"/>
                  <a:gd name="connsiteY5" fmla="*/ 312420 h 495300"/>
                  <a:gd name="connsiteX6" fmla="*/ 68580 w 441960"/>
                  <a:gd name="connsiteY6" fmla="*/ 403860 h 495300"/>
                  <a:gd name="connsiteX7" fmla="*/ 99060 w 441960"/>
                  <a:gd name="connsiteY7" fmla="*/ 487680 h 495300"/>
                  <a:gd name="connsiteX8" fmla="*/ 167640 w 441960"/>
                  <a:gd name="connsiteY8" fmla="*/ 495300 h 495300"/>
                  <a:gd name="connsiteX9" fmla="*/ 198120 w 441960"/>
                  <a:gd name="connsiteY9" fmla="*/ 472440 h 495300"/>
                  <a:gd name="connsiteX10" fmla="*/ 335280 w 441960"/>
                  <a:gd name="connsiteY10" fmla="*/ 381000 h 495300"/>
                  <a:gd name="connsiteX11" fmla="*/ 426720 w 441960"/>
                  <a:gd name="connsiteY11" fmla="*/ 297180 h 495300"/>
                  <a:gd name="connsiteX12" fmla="*/ 441960 w 441960"/>
                  <a:gd name="connsiteY12" fmla="*/ 114300 h 495300"/>
                  <a:gd name="connsiteX13" fmla="*/ 426720 w 441960"/>
                  <a:gd name="connsiteY13" fmla="*/ 0 h 495300"/>
                  <a:gd name="connsiteX14" fmla="*/ 297180 w 441960"/>
                  <a:gd name="connsiteY14" fmla="*/ 9144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1960" h="495300">
                    <a:moveTo>
                      <a:pt x="297180" y="91440"/>
                    </a:moveTo>
                    <a:lnTo>
                      <a:pt x="190500" y="7620"/>
                    </a:lnTo>
                    <a:lnTo>
                      <a:pt x="38100" y="0"/>
                    </a:lnTo>
                    <a:lnTo>
                      <a:pt x="45720" y="83820"/>
                    </a:lnTo>
                    <a:lnTo>
                      <a:pt x="0" y="175260"/>
                    </a:lnTo>
                    <a:lnTo>
                      <a:pt x="22860" y="312420"/>
                    </a:lnTo>
                    <a:lnTo>
                      <a:pt x="68580" y="403860"/>
                    </a:lnTo>
                    <a:lnTo>
                      <a:pt x="99060" y="487680"/>
                    </a:lnTo>
                    <a:lnTo>
                      <a:pt x="167640" y="495300"/>
                    </a:lnTo>
                    <a:lnTo>
                      <a:pt x="198120" y="472440"/>
                    </a:lnTo>
                    <a:lnTo>
                      <a:pt x="335280" y="381000"/>
                    </a:lnTo>
                    <a:lnTo>
                      <a:pt x="426720" y="297180"/>
                    </a:lnTo>
                    <a:lnTo>
                      <a:pt x="441960" y="114300"/>
                    </a:lnTo>
                    <a:lnTo>
                      <a:pt x="426720" y="0"/>
                    </a:lnTo>
                    <a:lnTo>
                      <a:pt x="297180" y="9144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2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124200" y="2571988"/>
              <a:ext cx="1882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Anomalous </a:t>
              </a:r>
              <a:r>
                <a:rPr lang="en-CA" b="1" dirty="0" err="1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CA" b="1" baseline="30000" dirty="0" err="1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IP</a:t>
              </a:r>
              <a:endParaRPr lang="en-CA" b="1" baseline="30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91968" y="2026920"/>
            <a:ext cx="2878302" cy="2903275"/>
            <a:chOff x="3091968" y="2026920"/>
            <a:chExt cx="2878302" cy="2903275"/>
          </a:xfrm>
        </p:grpSpPr>
        <p:sp>
          <p:nvSpPr>
            <p:cNvPr id="14" name="TextBox 13"/>
            <p:cNvSpPr txBox="1"/>
            <p:nvPr/>
          </p:nvSpPr>
          <p:spPr>
            <a:xfrm>
              <a:off x="4088130" y="2026920"/>
              <a:ext cx="1882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Anomalous </a:t>
              </a:r>
              <a:r>
                <a:rPr lang="el-GR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σ</a:t>
              </a:r>
              <a:endParaRPr lang="en-CA" b="1" baseline="30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1968" y="2471738"/>
              <a:ext cx="2242033" cy="2458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Pentagon 15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hevron 18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67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0" y="1524000"/>
            <a:ext cx="8469138" cy="1066800"/>
            <a:chOff x="457200" y="1524000"/>
            <a:chExt cx="8469138" cy="1066800"/>
          </a:xfrm>
        </p:grpSpPr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200" y="1524000"/>
              <a:ext cx="1230138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57200" y="1759803"/>
              <a:ext cx="800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>
                  <a:latin typeface="Arial" pitchFamily="34" charset="0"/>
                  <a:cs typeface="Arial" pitchFamily="34" charset="0"/>
                </a:rPr>
                <a:t>1. </a:t>
              </a:r>
              <a:r>
                <a:rPr lang="en-CA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Identification</a:t>
              </a:r>
              <a:r>
                <a:rPr lang="en-CA" sz="2400" dirty="0" smtClean="0">
                  <a:latin typeface="Arial" pitchFamily="34" charset="0"/>
                  <a:cs typeface="Arial" pitchFamily="34" charset="0"/>
                </a:rPr>
                <a:t> of anomalous responses in the data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7557" y="1524000"/>
            <a:ext cx="9144000" cy="1371600"/>
            <a:chOff x="-7557" y="1524000"/>
            <a:chExt cx="9144000" cy="1371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-7557" y="1524000"/>
              <a:ext cx="9144000" cy="1371600"/>
            </a:xfrm>
            <a:prstGeom prst="rect">
              <a:avLst/>
            </a:prstGeom>
            <a:solidFill>
              <a:schemeClr val="accent1">
                <a:alpha val="39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907" y="2350853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Good </a:t>
              </a:r>
              <a:r>
                <a:rPr lang="en-CA" sz="2400" b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</a:t>
              </a:r>
              <a:endParaRPr lang="en-CA" sz="2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do we do geophysics?</a:t>
            </a:r>
            <a:endParaRPr lang="en-CA" dirty="0"/>
          </a:p>
        </p:txBody>
      </p:sp>
      <p:sp>
        <p:nvSpPr>
          <p:cNvPr id="9" name="AutoShape 2" descr="data:image/jpeg;base64,/9j/4AAQSkZJRgABAQAAAQABAAD/2wCEAAkGBg8QDw8QDxAPDw8PDw0PDw0PDw8PDA0PFRAVFBQQEhQXHCYeFxkjGRIUHy8gIycpLCwsFR4xNTAqNyYrLSkBCQoKDQwMDQwPDSkYFBgpKSkpKSkpKSkpKSkpKSkpKSkpKSkpKSkpKSkpKSkpKSkpKSkpKSkpKSkpKSkpKSkpKf/AABEIANEA8QMBIgACEQEDEQH/xAAcAAEAAgMBAQEAAAAAAAAAAAAAAQIDBAUGBwj/xAA6EAACAQMBBAYIBQMFAQAAAAAAAQIDBBEhBRIxQQYTIlFhcQcUMlKBkaGxQmLB0fAVI5IkM3KismP/xAAVAQEBAAAAAAAAAAAAAAAAAAAAAf/EABYRAQEBAAAAAAAAAAAAAAAAAAABEf/aAAwDAQACEQMRAD8A+4gAAAAAAAAAAAAAAAAAACMjIEgZAAAAAAAAAAAAAAAAAAAAAAAAAAAAAAAAAAANgVlNIx9Zk1p3G888uXkFUA2d8neNZVSesAzuR5nbK2lbS66yfrdFv+5ZVZLrYeNGo9WvyvL7s8DvOoUdQDT6OdL6F5mKUqNeGlW2qrcrU5dzTO6eW2zsKFw1Vpvqrul/s3KWq/8AnUx7VN93LijqdH9rOvTxUW5XptwrU29YzWj814+T5gdUAAAAAAAAAAAAAAAAAAAAAAAAAAAABEpY1ZpXl/Dc7Ly5NxS56e19H9UV2jdJJr+ZPA2u13U2pUo57FG3nJLlvznDP0X1A9lGqXVU58axdVgN5VR1ppdaOuA3etKuqafXFZVwN2jU7WO9M5m1a3q1zSuI6KeFUXvKLSf/AFkv8EbFlVzUivCX2NPpo0qEHzU5Y/x1/QlWPYxeUmuD1TJOb0cuHUs7eT4unFfLs/odIqAAAAAAAAAAAAAAAAAAAAAAAABgurjcXi+H7mc5V8266WHuxgm3y1bA5W1LhpNvxZ47oXQ6ye07vi+uo0ovugsylj5w+R6rpHP+1Pd4uMkvPGhxPRWlKzuovncy3l4Sowx9mB1I3BfrjQrQlCTT4xbT+BT1kDpdeOvOcrkj1kDou4Mc7g58rkm2U601CCy38ornJ+AHf2FDec58l2V58X+nzOP0+vklTpJ6+013Zf7R+p6eEYW9HV4hTi5Sk+L5t+bPm15Une3aS41qijFcd1NpfRL/AKkqx9N6J03Gxtk+LpKX+Tcv1OuY6FFQhGEdIwjGKXcksL7GQqAAAAAAAAAAAAAAAAAAAAAAAAMVzXUI58Ul5mrvqS11Ni9tVVg4ttcGpLjGS4M4tOc6curqaSXBr2Zr3kBe42XCUoy17MoyxnsvDzh+Ghy+j3Rv1KdzKE96FxOM1TccKm05cHnXSWPgd1TyGgOddWalltavVs4G0NnOOXF/A9c4GtXslLiB4GrXcXroVjeZeFlvuWr+h7CGx6cKm+6cKi5xlFSx4xzpk7VuoJZgoxX5YqOPDQDxWz9g3NZpuLpQ5zqJxePyx4s9ds7ZlO3hiC1es5y9qXm+S8C1/tKjQjv1qkYL8z7UvJcWfP8ApB04deqrWEalOlJZlGKzc1o8spezF8cc0uIHV6RbYdy3Sov/AE8H26i4Vqi/DF84r+cjodBOj+JO7qLGjhQXhwlP9F8TndFaDr1vV6kXCEKe/jEE1FSS3Fu6LO8vHifRacFFKMUkkkkloklyJFqwAKgAAAAAAAAAAAAAAAAARkCQRkZAkEZIyBJp7VoKVNvnBqUXzWuGvkbeTV2jPsY95pfBagaNOWhk3jAtCd8DK5jro82alSsc2vd64yB2pVo95hqJNNRcoNpreg8SXivE4K2huyw2b9G7zzA85U6PXCuPZqXVR6xrS7WVnm3pE2p+irrKyvK1y6FdQ3X1esIrdaTbytVnyPUW1y08p6mt0po1rilT6jLdOTnUop4lNY4x97Hd4kxdeCpdIrjZEa06kKtVw3qHXUqTqUbiMX2Kzlwjpzb+fP0/o09KVParrUZx6m4ppThByTdanzlHGmjxnzRl2Pcby+jT+qaMtp0N2dC5jd07WnSuYtyVWk508Saab3ItR1TfLmB7QGhCs1rlvzZuxmmkyosCMjIFgRkZAkEZAEgAAAAAAAhsgSZXIFiGyMkZAnIyVyMgWyaNxLel4LRfuZ7irheL0NXIGNxMc4mwykogaFeJx72nxO7Wici9QHJsLSVxc0qMm91uTk1pJQUW3h/A6m0NmVLRp5dSi3hVMYlB8ozX68zN0Rt816tT3IKK85PX6RPVVIqScZJSjJNOL1TT5MDyltdnSpXa78NcGcvaGwa1GTdGMqtF6pR7VWn+VrjJeJoSuasfap1Y/wDKnNfoB3qdrHenPOXOTnLzerM6qHBo7Yjwbx4PRl57VSjKSy4xjKUpRTajFLLk2uCSQHfp1zesK+d6Pu4flk/NPS/0jXV5VnGhWqUbaLapwpydOVVe/NrVt93BL4ns/Qf6QcTezrqbcqst60rTbcnLGtvJv4uPm13Afb0xkrkZAumTkpkZAumMlUwBkQIRIAAAAABjlxIyJcSuQJyRkhkZAnJGSMlWwOdtG6xUS7op/Nv9jHC5NLpHV3akH70Ps3+5o0b7xA9DGsWlM41O8MvrgG1XqHIu9cm1Ovk16gHR6LUd2lUlznUfyisffJ2d45ux3ihDzn/7Zub4GfeG/wCJh3hvgZmk+KT80mSn8u7kYlMlTA/Ovpc6B/0666+hHFndScoJLs29bjKj5cXHw05Hg41HFxnBuMotSUovEoyTypJ8tVk/W+39iUb62q2tws06scZXtU5LWNSP5k9T8sdIdg1tn3VW1rrt03jeXsVYPWNSHg1r9ORB+ivRf08W1LT+40ry33YXEVpv+7Xiu6WNe5p+B7TJ+RuivSWts27pXVB5cHidN6Qr0X7VOXmufJpPkfqjYe2qN5b0rmhLepVoqUfei+cJLlJPKfkUdLIyUyTkC6JyUySBmjwJIjwJAAAAAAMM3qymS1TiyjAMrkNlWwJbKORDZRyA43S2lmjGfOE8fCS/dI8a7pxPcbWSnFwfDGPj3niL+ylBtNZXJrgwNm12on593M36d4nzPMRoyckknvNpLHFt8Eei2hsOpRipwbnFJb6/FB41fivEDchWMu9k4VG8N+jdZA7+yLjsuHOLbXinr9zf3jz1Cs01JcV/MHZhWyk1weoGzvEqRg3xvAbG+SmYVMspAZlI8P6Vugn9Rtetox/1ltGUqWONenxlQfjzj46fiPaJllID8fJfhejWcZ0afcz6B6IfSB/T7j1a4niyuZLMpPs21Z4Sq+EXhKXwfI6npf8AR5KFxG9tIf2rqoo14JYjRuJP/dfdGXFvlLPejs9DeiFnCklCjRuLl4k7mslUlOTbSjSpvRLR/DLZFfXUyUzi9HbiW7OlOalKm04pLG7Teij8GmsctDsJlRkRKZRMsmBsQ4IsVp8EWAAAAAANerxZjci9Xi/5yMbAq2VbJZSTAq2Y5SJmykmBo3JxL5pZydm8noeb2hUbeFzeANno/YKU3WktItqmu+XOXw+/kehczmWVxFU4xWm6t3H6mf1gDlbb2TFJ1afZ4b8F7Ly8Zj3ceByaVVnpbueYNd+PujUhQXcgMVpNtcDs2U+wvN/c58nhG1aSxBfF/UDfUiyma0Zl4sDY3iyZgUzIpAZky6ZhTMkWBj2hYU7ijUo1U3TqxcJYeJY70+TTw/gfPa3Re8sq6jShWubN4SqUHH1iEO6SzxT7tGfSEy6A4fRfZUqbnWlTnR6yKhGjUlvVFFSzvS10zpoeiiUTLIC6ZZFckoDbp8EWK0+CLAAAAAAGtWerMTMlb2n/ADkYmwKSMUmZJIxTAwVp6HOltaMezPsvv/C/ibtzHKZ53aVjKWQNy7vYtN5XzPP3F3HPH4cWYp7Jl4ma22RjXAGayryevfyOhGsYqdrjkZHDAF9/OF4ozKBSxhnLOiqCA5tSJmtaWMPvMlWiVncRpxzJpLxAzSkky8Wc22uXUk5aqPLOmfE6VIDLEyRKxRdRAsmZIlFEyRQF0WiVSLxAuiyKosgLIsiESBt0uC8ixWlwRYAAAAAA1a3tP+cjE0ZqvFmNgYpIxyRnaKOIGrOnk1522eRvuJRwA5krNdxR2iOnKkUdIDmu3MNS3Oq6RjdEDgb1SlJvdcovXs+0vhzM625TXFteDjJM6krbwK+qLuA489p1KjxSpv8A5z7Mf3YpbLcnvVXvy5e7HyR242y7jKqIGnStcGzTpGeNMtGmBiUDJGBeMS6iBjUSyRdRJ3QKpF0gol90CEi0UTFFsAEiyQSLAbFPgixWnwRYAAAAAA16q1ZTBkqLVlcAUaK4MmCMAY3Eq4mVojAGBxKuBncSriBg3COrM+6Ruga/VhUzY3CNwDCoE7hm3RugYd0tumTdJSAokTul90nAFN0ndL7pOAKpFkicE4AjBKROCUgCLIYJAyw4IsRHgSAAAAAAYanFlCQBVhgAQyGQABBIAqyAAIAAAEgASSAIRJIABABVgAESWAAEkgDLHgSAAAA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57200" y="4667071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Arial" pitchFamily="34" charset="0"/>
                <a:cs typeface="Arial" pitchFamily="34" charset="0"/>
              </a:rPr>
              <a:t>3. </a:t>
            </a:r>
            <a:r>
              <a:rPr lang="en-CA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Extract information </a:t>
            </a:r>
            <a:r>
              <a:rPr lang="en-CA" sz="2400" dirty="0" smtClean="0">
                <a:latin typeface="Arial" pitchFamily="34" charset="0"/>
                <a:cs typeface="Arial" pitchFamily="34" charset="0"/>
              </a:rPr>
              <a:t>of the subsurface as much as we can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CA" sz="2400" dirty="0" smtClean="0">
                <a:latin typeface="Arial" pitchFamily="34" charset="0"/>
                <a:cs typeface="Arial" pitchFamily="34" charset="0"/>
              </a:rPr>
              <a:t>Processing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CA" sz="2400" dirty="0" smtClean="0">
                <a:latin typeface="Arial" pitchFamily="34" charset="0"/>
                <a:cs typeface="Arial" pitchFamily="34" charset="0"/>
              </a:rPr>
              <a:t>Geophysical inversion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2814935"/>
            <a:ext cx="8534400" cy="1680213"/>
            <a:chOff x="457200" y="2814935"/>
            <a:chExt cx="8534400" cy="1680213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2814935"/>
              <a:ext cx="853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>
                  <a:latin typeface="Arial" pitchFamily="34" charset="0"/>
                  <a:cs typeface="Arial" pitchFamily="34" charset="0"/>
                </a:rPr>
                <a:t>2. Try to rationalize these responses based on </a:t>
              </a:r>
              <a:r>
                <a:rPr lang="en-CA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physics</a:t>
              </a:r>
            </a:p>
          </p:txBody>
        </p:sp>
        <p:pic>
          <p:nvPicPr>
            <p:cNvPr id="29701" name="Picture 5" descr="https://encrypted-tbn1.gstatic.com/images?q=tbn:ANd9GcS2O1naM2HGpanGB0EPklcfiueBckcEFI0_HAH988B54omoWhbd0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038" y="3388021"/>
              <a:ext cx="1132062" cy="110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ounded Rectangle 32"/>
          <p:cNvSpPr/>
          <p:nvPr/>
        </p:nvSpPr>
        <p:spPr>
          <a:xfrm>
            <a:off x="1600200" y="2256104"/>
            <a:ext cx="3810001" cy="55883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transients of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32"/>
          <p:cNvSpPr/>
          <p:nvPr/>
        </p:nvSpPr>
        <p:spPr>
          <a:xfrm>
            <a:off x="1600199" y="3555969"/>
            <a:ext cx="4724401" cy="55883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Need to build up conceptual model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32"/>
          <p:cNvSpPr/>
          <p:nvPr/>
        </p:nvSpPr>
        <p:spPr>
          <a:xfrm>
            <a:off x="4320414" y="5112957"/>
            <a:ext cx="4671185" cy="55883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better identify IP responses?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32"/>
          <p:cNvSpPr/>
          <p:nvPr/>
        </p:nvSpPr>
        <p:spPr>
          <a:xfrm>
            <a:off x="4327971" y="5765769"/>
            <a:ext cx="4671185" cy="558831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invert these responses?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-7557" y="2895599"/>
            <a:ext cx="9144000" cy="3482529"/>
            <a:chOff x="-7557" y="2895599"/>
            <a:chExt cx="9144000" cy="3482529"/>
          </a:xfrm>
        </p:grpSpPr>
        <p:sp>
          <p:nvSpPr>
            <p:cNvPr id="23" name="Rectangle 22"/>
            <p:cNvSpPr/>
            <p:nvPr/>
          </p:nvSpPr>
          <p:spPr bwMode="auto">
            <a:xfrm>
              <a:off x="-7557" y="2895599"/>
              <a:ext cx="9144000" cy="3482529"/>
            </a:xfrm>
            <a:prstGeom prst="rect">
              <a:avLst/>
            </a:prstGeom>
            <a:solidFill>
              <a:srgbClr val="FF0000">
                <a:alpha val="39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62399" y="4297739"/>
              <a:ext cx="4038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Lots of things to do </a:t>
              </a:r>
              <a:r>
                <a:rPr lang="en-CA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  <a:sym typeface="Wingdings" panose="05000000000000000000" pitchFamily="2" charset="2"/>
                </a:rPr>
                <a:t></a:t>
              </a:r>
              <a:endParaRPr lang="en-CA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2955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7" name="Picture 9" descr="C:\Users\sgkang\Desktop\Documents\2013Fall\IP_research\Invresults\case1\dweight_data\pseudo_e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37962"/>
            <a:ext cx="4578985" cy="343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6" r="69310"/>
          <a:stretch/>
        </p:blipFill>
        <p:spPr bwMode="auto">
          <a:xfrm>
            <a:off x="3467100" y="1102003"/>
            <a:ext cx="834390" cy="69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smtClean="0"/>
              <a:t>Time decaying        at one pixel</a:t>
            </a:r>
            <a:endParaRPr lang="en-CA" dirty="0" smtClean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Recovered pseudo chargeability</a:t>
            </a:r>
            <a:br>
              <a:rPr lang="en-US" dirty="0" smtClean="0"/>
            </a:br>
            <a:endParaRPr lang="en-CA" sz="2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-6972804" y="2879785"/>
            <a:ext cx="5716518" cy="1824893"/>
            <a:chOff x="76200" y="4621329"/>
            <a:chExt cx="5716518" cy="1824893"/>
          </a:xfrm>
        </p:grpSpPr>
        <p:sp>
          <p:nvSpPr>
            <p:cNvPr id="8" name="TextBox 7"/>
            <p:cNvSpPr txBox="1"/>
            <p:nvPr/>
          </p:nvSpPr>
          <p:spPr>
            <a:xfrm rot="5400000">
              <a:off x="4899541" y="5175952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Depth (m)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6200" y="4698547"/>
              <a:ext cx="5569163" cy="1747675"/>
              <a:chOff x="105620" y="4774747"/>
              <a:chExt cx="5569163" cy="1747675"/>
            </a:xfrm>
          </p:grpSpPr>
          <p:sp>
            <p:nvSpPr>
              <p:cNvPr id="12" name="직사각형 11"/>
              <p:cNvSpPr/>
              <p:nvPr/>
            </p:nvSpPr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 bwMode="auto">
              <a:xfrm flipH="1">
                <a:off x="329360" y="5086831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직선 연결선 13"/>
              <p:cNvCxnSpPr/>
              <p:nvPr/>
            </p:nvCxnSpPr>
            <p:spPr bwMode="auto">
              <a:xfrm flipH="1">
                <a:off x="329360" y="5533237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직선 연결선 14"/>
              <p:cNvCxnSpPr/>
              <p:nvPr/>
            </p:nvCxnSpPr>
            <p:spPr bwMode="auto">
              <a:xfrm flipH="1">
                <a:off x="2480734" y="4774747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직선 연결선 15"/>
              <p:cNvCxnSpPr/>
              <p:nvPr/>
            </p:nvCxnSpPr>
            <p:spPr bwMode="auto">
              <a:xfrm flipH="1">
                <a:off x="2952444" y="4779583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4956717" y="488723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56717" y="5353679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-160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9" name="직선 연결선 18"/>
              <p:cNvCxnSpPr/>
              <p:nvPr/>
            </p:nvCxnSpPr>
            <p:spPr bwMode="auto">
              <a:xfrm flipH="1">
                <a:off x="457200" y="4781398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직선 연결선 19"/>
              <p:cNvCxnSpPr/>
              <p:nvPr/>
            </p:nvCxnSpPr>
            <p:spPr bwMode="auto">
              <a:xfrm flipH="1">
                <a:off x="4876796" y="4784572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1994689" y="6183868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East (m)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562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303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-30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875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50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3248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-5334000" y="5867400"/>
            <a:ext cx="3930359" cy="914400"/>
            <a:chOff x="-5334000" y="5867400"/>
            <a:chExt cx="3930359" cy="914400"/>
          </a:xfrm>
        </p:grpSpPr>
        <p:pic>
          <p:nvPicPr>
            <p:cNvPr id="37892" name="Picture 4" descr="C:\Users\sgkang\Desktop\Documents\2013Fall\IP_research\Invresults\case1\dweight_data\pseudo_eta_scal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5" t="77255" r="6267" b="14995"/>
            <a:stretch/>
          </p:blipFill>
          <p:spPr bwMode="auto">
            <a:xfrm>
              <a:off x="-5334000" y="5867400"/>
              <a:ext cx="3930359" cy="51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-4803654" y="6443246"/>
              <a:ext cx="2797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Pseudo chargeability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10895" y="1970102"/>
            <a:ext cx="3073400" cy="909683"/>
            <a:chOff x="-12700" y="5391090"/>
            <a:chExt cx="3073400" cy="909683"/>
          </a:xfrm>
        </p:grpSpPr>
        <p:pic>
          <p:nvPicPr>
            <p:cNvPr id="37894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00" y="5633272"/>
              <a:ext cx="2209800" cy="667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-12700" y="5391090"/>
              <a:ext cx="307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Arial" pitchFamily="34" charset="0"/>
                  <a:cs typeface="Arial" pitchFamily="34" charset="0"/>
                </a:rPr>
                <a:t>Pseudo chargeability </a:t>
              </a:r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c</a:t>
              </a:r>
              <a:r>
                <a:rPr lang="en-US" sz="1600" b="1" dirty="0" smtClean="0">
                  <a:latin typeface="Arial" pitchFamily="34" charset="0"/>
                  <a:cs typeface="Arial" pitchFamily="34" charset="0"/>
                </a:rPr>
                <a:t>=1</a:t>
              </a:r>
              <a:endParaRPr lang="en-CA" sz="16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910561"/>
            <a:ext cx="4301490" cy="908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2" descr="C:\Users\SEOGI\AppData\Local\Temp\x10sctmp1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3" t="39220" b="1"/>
          <a:stretch/>
        </p:blipFill>
        <p:spPr bwMode="auto">
          <a:xfrm>
            <a:off x="5798185" y="3986077"/>
            <a:ext cx="2964032" cy="68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5638800" y="3523690"/>
            <a:ext cx="307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We solve this … for</a:t>
            </a:r>
            <a:endParaRPr lang="en-CA" sz="16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모서리가 둥근 직사각형 62"/>
          <p:cNvSpPr/>
          <p:nvPr/>
        </p:nvSpPr>
        <p:spPr bwMode="auto">
          <a:xfrm>
            <a:off x="8153400" y="4083467"/>
            <a:ext cx="608817" cy="37161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Pentagon 33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hevron 36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006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8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280025"/>
            <a:ext cx="532752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1"/>
            <a:ext cx="8686800" cy="685800"/>
          </a:xfrm>
        </p:spPr>
        <p:txBody>
          <a:bodyPr/>
          <a:lstStyle/>
          <a:p>
            <a:pPr algn="l"/>
            <a:r>
              <a:rPr lang="en-US" dirty="0"/>
              <a:t>Conductivity is </a:t>
            </a:r>
            <a:r>
              <a:rPr lang="en-US" b="1" dirty="0" smtClean="0">
                <a:solidFill>
                  <a:srgbClr val="FF0000"/>
                </a:solidFill>
              </a:rPr>
              <a:t>frequency</a:t>
            </a:r>
            <a:r>
              <a:rPr lang="en-US" dirty="0" smtClean="0"/>
              <a:t> </a:t>
            </a:r>
            <a:r>
              <a:rPr lang="en-US" dirty="0"/>
              <a:t>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1" y="2247473"/>
            <a:ext cx="3377379" cy="2488595"/>
          </a:xfrm>
          <a:prstGeom prst="rect">
            <a:avLst/>
          </a:prstGeom>
        </p:spPr>
      </p:pic>
      <p:sp>
        <p:nvSpPr>
          <p:cNvPr id="16" name="Rounded Rectangle 21"/>
          <p:cNvSpPr/>
          <p:nvPr/>
        </p:nvSpPr>
        <p:spPr>
          <a:xfrm>
            <a:off x="838200" y="5143500"/>
            <a:ext cx="5910051" cy="990600"/>
          </a:xfrm>
          <a:prstGeom prst="roundRect">
            <a:avLst/>
          </a:prstGeom>
          <a:solidFill>
            <a:srgbClr val="00B0F0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67509"/>
            <a:ext cx="4343400" cy="199969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62600" y="3491770"/>
            <a:ext cx="83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=0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48600" y="3535490"/>
            <a:ext cx="83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=∞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457200" y="1524000"/>
            <a:ext cx="830580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A" kern="0" dirty="0" smtClean="0"/>
              <a:t>Cole-Cole model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773166"/>
              </p:ext>
            </p:extLst>
          </p:nvPr>
        </p:nvGraphicFramePr>
        <p:xfrm>
          <a:off x="-3276600" y="2689225"/>
          <a:ext cx="2784475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0" name="Equation" r:id="rId7" imgW="1879560" imgH="1054080" progId="Equation.DSMT4">
                  <p:embed/>
                </p:oleObj>
              </mc:Choice>
              <mc:Fallback>
                <p:oleObj name="Equation" r:id="rId7" imgW="1879560" imgH="1054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276600" y="2689225"/>
                        <a:ext cx="2784475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596" y="4953000"/>
            <a:ext cx="1926804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entagon 1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hevron 19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38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04" name="Picture 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016" y="4953000"/>
            <a:ext cx="4223384" cy="66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05" name="Picture 6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7" t="3172"/>
          <a:stretch/>
        </p:blipFill>
        <p:spPr bwMode="auto">
          <a:xfrm>
            <a:off x="3058084" y="5540374"/>
            <a:ext cx="2235975" cy="460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40" y="2152172"/>
            <a:ext cx="5282660" cy="2629378"/>
          </a:xfrm>
          <a:prstGeom prst="rect">
            <a:avLst/>
          </a:prstGeom>
        </p:spPr>
      </p:pic>
      <p:sp>
        <p:nvSpPr>
          <p:cNvPr id="9" name="Rounded Rectangle 21"/>
          <p:cNvSpPr/>
          <p:nvPr/>
        </p:nvSpPr>
        <p:spPr>
          <a:xfrm>
            <a:off x="2326283" y="4775200"/>
            <a:ext cx="4353917" cy="1394460"/>
          </a:xfrm>
          <a:prstGeom prst="roundRect">
            <a:avLst/>
          </a:prstGeom>
          <a:solidFill>
            <a:srgbClr val="00B0F0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1"/>
            <a:ext cx="8001000" cy="685800"/>
          </a:xfrm>
        </p:spPr>
        <p:txBody>
          <a:bodyPr/>
          <a:lstStyle/>
          <a:p>
            <a:pPr algn="l"/>
            <a:r>
              <a:rPr lang="en-US" dirty="0" smtClean="0"/>
              <a:t>Conductivity is </a:t>
            </a:r>
            <a:r>
              <a:rPr lang="en-US" b="1" dirty="0" smtClean="0">
                <a:solidFill>
                  <a:srgbClr val="FF0000"/>
                </a:solidFill>
              </a:rPr>
              <a:t>time</a:t>
            </a:r>
            <a:r>
              <a:rPr lang="en-US" dirty="0" smtClean="0"/>
              <a:t> dependent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1303"/>
              </p:ext>
            </p:extLst>
          </p:nvPr>
        </p:nvGraphicFramePr>
        <p:xfrm>
          <a:off x="-7315200" y="-3276600"/>
          <a:ext cx="6340475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9" name="Equation" r:id="rId7" imgW="1765300" imgH="533400" progId="Equation.DSMT4">
                  <p:embed/>
                </p:oleObj>
              </mc:Choice>
              <mc:Fallback>
                <p:oleObj name="Equation" r:id="rId7" imgW="17653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315200" y="-3276600"/>
                        <a:ext cx="6340475" cy="193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497785"/>
              </p:ext>
            </p:extLst>
          </p:nvPr>
        </p:nvGraphicFramePr>
        <p:xfrm>
          <a:off x="-8153400" y="3133759"/>
          <a:ext cx="7799387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0" name="Equation" r:id="rId9" imgW="2171520" imgH="533160" progId="Equation.DSMT4">
                  <p:embed/>
                </p:oleObj>
              </mc:Choice>
              <mc:Fallback>
                <p:oleObj name="Equation" r:id="rId9" imgW="217152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153400" y="3133759"/>
                        <a:ext cx="7799387" cy="193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4108131" y="2314806"/>
            <a:ext cx="1581989" cy="3180023"/>
            <a:chOff x="1076855" y="2308918"/>
            <a:chExt cx="1581989" cy="3180023"/>
          </a:xfrm>
        </p:grpSpPr>
        <p:sp>
          <p:nvSpPr>
            <p:cNvPr id="5" name="Down Arrow 4"/>
            <p:cNvSpPr/>
            <p:nvPr/>
          </p:nvSpPr>
          <p:spPr bwMode="auto">
            <a:xfrm rot="2900128">
              <a:off x="1277934" y="2469849"/>
              <a:ext cx="150417" cy="552575"/>
            </a:xfrm>
            <a:prstGeom prst="downArrow">
              <a:avLst>
                <a:gd name="adj1" fmla="val 45789"/>
                <a:gd name="adj2" fmla="val 70204"/>
              </a:avLst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17471" y="2308918"/>
              <a:ext cx="1041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b="1" i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σ</a:t>
              </a:r>
              <a:r>
                <a:rPr lang="en-CA" b="1" i="1" baseline="-25000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∞</a:t>
              </a:r>
              <a:r>
                <a:rPr lang="el-GR" b="1" i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δ</a:t>
              </a:r>
              <a:r>
                <a:rPr lang="en-CA" b="1" i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CA" b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(t)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1688558" y="5041783"/>
              <a:ext cx="826041" cy="447158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816599" y="3594587"/>
            <a:ext cx="1391858" cy="1945787"/>
            <a:chOff x="4094541" y="3571093"/>
            <a:chExt cx="1391858" cy="1945787"/>
          </a:xfrm>
        </p:grpSpPr>
        <p:grpSp>
          <p:nvGrpSpPr>
            <p:cNvPr id="23" name="Group 22"/>
            <p:cNvGrpSpPr/>
            <p:nvPr/>
          </p:nvGrpSpPr>
          <p:grpSpPr>
            <a:xfrm>
              <a:off x="4094541" y="3571093"/>
              <a:ext cx="787401" cy="1945787"/>
              <a:chOff x="4243117" y="4019425"/>
              <a:chExt cx="787401" cy="1945787"/>
            </a:xfrm>
          </p:grpSpPr>
          <p:sp>
            <p:nvSpPr>
              <p:cNvPr id="19" name="Down Arrow 18"/>
              <p:cNvSpPr/>
              <p:nvPr/>
            </p:nvSpPr>
            <p:spPr bwMode="auto">
              <a:xfrm rot="8629587">
                <a:off x="4265215" y="4019425"/>
                <a:ext cx="150417" cy="552575"/>
              </a:xfrm>
              <a:prstGeom prst="downArrow">
                <a:avLst>
                  <a:gd name="adj1" fmla="val 45789"/>
                  <a:gd name="adj2" fmla="val 70204"/>
                </a:avLst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 bwMode="auto">
              <a:xfrm>
                <a:off x="4243117" y="5347992"/>
                <a:ext cx="787401" cy="617220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4533596" y="3745468"/>
              <a:ext cx="9528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∆σ</a:t>
              </a:r>
              <a:r>
                <a:rPr lang="en-CA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(t)</a:t>
              </a:r>
              <a:endParaRPr lang="en-CA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047670"/>
            <a:ext cx="1926804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Content Placeholder 4"/>
          <p:cNvSpPr txBox="1">
            <a:spLocks/>
          </p:cNvSpPr>
          <p:nvPr/>
        </p:nvSpPr>
        <p:spPr>
          <a:xfrm>
            <a:off x="457200" y="1524000"/>
            <a:ext cx="830580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A" kern="0" dirty="0" smtClean="0"/>
              <a:t>Assuming Cole-Cole model for </a:t>
            </a:r>
            <a:r>
              <a:rPr lang="en-CA" b="1" i="1" kern="0" dirty="0" smtClean="0">
                <a:solidFill>
                  <a:srgbClr val="FF0000"/>
                </a:solidFill>
              </a:rPr>
              <a:t>c </a:t>
            </a:r>
            <a:r>
              <a:rPr lang="en-CA" b="1" kern="0" dirty="0" smtClean="0">
                <a:solidFill>
                  <a:srgbClr val="FF0000"/>
                </a:solidFill>
              </a:rPr>
              <a:t>= 1</a:t>
            </a:r>
          </a:p>
        </p:txBody>
      </p:sp>
      <p:sp>
        <p:nvSpPr>
          <p:cNvPr id="33" name="Pentagon 3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hevron 3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1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AutoShape 43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3" name="그룹 12"/>
          <p:cNvGrpSpPr/>
          <p:nvPr/>
        </p:nvGrpSpPr>
        <p:grpSpPr>
          <a:xfrm>
            <a:off x="5562600" y="1981200"/>
            <a:ext cx="3611097" cy="1004524"/>
            <a:chOff x="5532903" y="2152172"/>
            <a:chExt cx="3611097" cy="1004524"/>
          </a:xfrm>
          <a:solidFill>
            <a:schemeClr val="bg1"/>
          </a:solidFill>
        </p:grpSpPr>
        <p:pic>
          <p:nvPicPr>
            <p:cNvPr id="31810" name="Picture 6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905" y="2499471"/>
              <a:ext cx="3009900" cy="657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532903" y="2152172"/>
              <a:ext cx="361109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dirty="0" smtClean="0">
                  <a:latin typeface="Arial" pitchFamily="34" charset="0"/>
                  <a:cs typeface="Arial" pitchFamily="34" charset="0"/>
                </a:rPr>
                <a:t>Intrinsic pseudo-chargeability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52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dirty="0" smtClean="0"/>
              <a:t>Maxwell’s equations in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61721"/>
            <a:ext cx="3465535" cy="591021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3176120"/>
            <a:ext cx="3143160" cy="577589"/>
          </a:xfrm>
          <a:prstGeom prst="rect">
            <a:avLst/>
          </a:prstGeom>
        </p:spPr>
      </p:pic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211756"/>
              </p:ext>
            </p:extLst>
          </p:nvPr>
        </p:nvGraphicFramePr>
        <p:xfrm>
          <a:off x="-5334000" y="1719338"/>
          <a:ext cx="3498851" cy="20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Equation" r:id="rId6" imgW="2361960" imgH="1396800" progId="Equation.DSMT4">
                  <p:embed/>
                </p:oleObj>
              </mc:Choice>
              <mc:Fallback>
                <p:oleObj name="Equation" r:id="rId6" imgW="2361960" imgH="1396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334000" y="1719338"/>
                        <a:ext cx="3498851" cy="209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086461"/>
            <a:ext cx="191050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28083" y="4385231"/>
            <a:ext cx="2819400" cy="634930"/>
            <a:chOff x="2590800" y="2209800"/>
            <a:chExt cx="4398750" cy="990600"/>
          </a:xfrm>
        </p:grpSpPr>
        <p:sp>
          <p:nvSpPr>
            <p:cNvPr id="10" name="Rounded Rectangle 9"/>
            <p:cNvSpPr/>
            <p:nvPr/>
          </p:nvSpPr>
          <p:spPr>
            <a:xfrm>
              <a:off x="2590800" y="2209800"/>
              <a:ext cx="4398750" cy="9906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50" y="2419350"/>
              <a:ext cx="2159000" cy="5715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712843" y="5476328"/>
            <a:ext cx="2849757" cy="839233"/>
            <a:chOff x="2590800" y="4419600"/>
            <a:chExt cx="4398750" cy="1295400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726" y="4495800"/>
              <a:ext cx="2953577" cy="78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032" y="5257800"/>
              <a:ext cx="2108963" cy="431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2590800" y="4419600"/>
              <a:ext cx="4398750" cy="12954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360382" y="4015899"/>
            <a:ext cx="3841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Ohm’s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law in </a:t>
            </a:r>
            <a:r>
              <a:rPr lang="en-CA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domain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60382" y="5100409"/>
            <a:ext cx="3213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Ohm’s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law in </a:t>
            </a:r>
            <a:r>
              <a:rPr lang="en-CA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domain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59" y="3326872"/>
            <a:ext cx="2516165" cy="1570923"/>
          </a:xfrm>
          <a:prstGeom prst="rect">
            <a:avLst/>
          </a:prstGeom>
        </p:spPr>
      </p:pic>
      <p:pic>
        <p:nvPicPr>
          <p:cNvPr id="1122" name="Picture 9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34" y="4995720"/>
            <a:ext cx="2525689" cy="140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6412" y="3456771"/>
            <a:ext cx="76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l-GR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ω</a:t>
            </a:r>
            <a:r>
              <a:rPr lang="en-CA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53200" y="5115133"/>
            <a:ext cx="76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(t)</a:t>
            </a:r>
          </a:p>
        </p:txBody>
      </p:sp>
      <p:sp>
        <p:nvSpPr>
          <p:cNvPr id="23" name="Pentagon 2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hevron 2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27" name="Chevron 2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010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4" t="12330" r="12001" b="14286"/>
          <a:stretch/>
        </p:blipFill>
        <p:spPr bwMode="auto">
          <a:xfrm>
            <a:off x="5356753" y="838200"/>
            <a:ext cx="3703407" cy="299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1"/>
            <a:ext cx="8001000" cy="685800"/>
          </a:xfrm>
        </p:spPr>
        <p:txBody>
          <a:bodyPr/>
          <a:lstStyle/>
          <a:p>
            <a:pPr algn="l"/>
            <a:r>
              <a:rPr lang="en-US" dirty="0" smtClean="0"/>
              <a:t>Convolution </a:t>
            </a:r>
            <a:r>
              <a:rPr lang="en-US" dirty="0" smtClean="0"/>
              <a:t>approach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082551"/>
              </p:ext>
            </p:extLst>
          </p:nvPr>
        </p:nvGraphicFramePr>
        <p:xfrm>
          <a:off x="-7315200" y="-3276600"/>
          <a:ext cx="6340475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Equation" r:id="rId5" imgW="1765300" imgH="533400" progId="Equation.DSMT4">
                  <p:embed/>
                </p:oleObj>
              </mc:Choice>
              <mc:Fallback>
                <p:oleObj name="Equation" r:id="rId5" imgW="17653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315200" y="-3276600"/>
                        <a:ext cx="6340475" cy="193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Pentagon 32"/>
          <p:cNvSpPr/>
          <p:nvPr/>
        </p:nvSpPr>
        <p:spPr bwMode="auto">
          <a:xfrm>
            <a:off x="3284157" y="6477000"/>
            <a:ext cx="1143000" cy="3048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43128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 model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5417757" y="6477000"/>
            <a:ext cx="13716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CA" sz="1000" i="0" u="none" strike="noStrike" cap="none" normalizeH="0" baseline="3000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CA" sz="100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hevron 35"/>
          <p:cNvSpPr/>
          <p:nvPr/>
        </p:nvSpPr>
        <p:spPr bwMode="auto">
          <a:xfrm>
            <a:off x="6675057" y="6477000"/>
            <a:ext cx="10668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inversion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7627557" y="6477000"/>
            <a:ext cx="1219200" cy="304800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Milligan data</a:t>
            </a:r>
            <a:endParaRPr kumimoji="0" lang="en-CA" sz="10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1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AutoShape 43" descr="data:image/png;base64,iVBORw0KGgoAAAANSUhEUgAAApcAAAFKCAYAAABIJHT9AAAABHNCSVQICAgIfAhkiAAAAAlwSFlzAAALEgAACxIB0t1+/AAAIABJREFUeJzt3X9cVHW+x/H3gCH+xlBUcP2JrQHKYCkYCvijWtgsy9ybe81Mi+66bWaara1702zdrCxd+4VbqVuSa2WiJv5KwczM3AAtr2H+XhR/FakFifK9f3Sd68QPBz0zzMDr+XjMY5nv+Z5zPmeapvd+zznfYzPGGAEAAAAW8KvpAgAAAFB7EC4BAABgGcIlAAAALEO4BAAAgGUIlwAAALAM4RIAAACW8epwuXDhQtntdgUFBalfv37avn17lf3379+vlJQUBQcHKzIyUrNnzy7XJzc3V4mJiQoKClKPHj20aNEip+Vffvml7rzzTnXu3Fl+fn6aOnWqJbUBAADUBV4bLpcvX64RI0aoR48eysjIUGlpqRISEnT8+PEK+5eUlKhPnz46dOiQ3n77bSUnJ+vRRx9VWlqao8+RI0fUt29flZWVKSMjQ9HR0Ro+fLgyMzMdfYqLi9WpUyc99dRT6tixo2w22xXXBgAAUFfYvHUS9aSkJIWEhGjx4sWOtpCQED300EOaPHlyuf7z58/X6NGj9d1336lx48aSpAkTJigjI0O7d++WJE2ZMkWvvPKKjh496ljvzjvvVFFRkdatW1dum926ddPQoUP13//931dUGwAAQF3htSOXW7duVUxMjFNbdHS0Nm/eXGH/LVu2KDw83BEsJclut2vPnj2OEcUtW7bIbrc7rWe32yvdplW1AQAA1BX1arqAipw8eVIlJSXlgmB0dLTWrl1b4ToFBQUVBscLy1q2bKnDhw8rOTm5XJ+SkhIVFRUpKCjI0toqOqUOAADgraw4oe2V4fJy2Gw2Sz4Qq3ljTfBOU6ZM0ZQpU2q6DHi5lJQUZWZmKiwsTF988YVL/6cYdRu/LXCVVYNiXnlaPDg4WIGBgcrNzXVqz83NVdu2bStcJzQ0tML+khQWFub435ycnHJ9AgMDXf6BvpzaAMAq6enp6tixowICAtSsWbOaLgcAyvHKcClJsbGx5YJgXl6ebrjhhgr79+7dW3v27NGZM2ccbbm5uQoPD1fLli0lSXFxccrLy3NaLzc3V/Hx8W6tDQCsEhQUpHbt2mnfvn3lfocAwBt4bbgcP368lixZovvuu09ZWVlKSEjQuXPnlJqaKkmaNGmSBg4c6Oh/1113KTQ0VPHx8Vq9erUmTpyoOXPmaMKECY4+DzzwgIqLi5WYmKisrCyNHj1aS5cu1fjx4x19SktLlZubq9zcXBUXF+vIkSPKzc3V119/7XJtwOVISkqq6RLgIwoLCyXJaRo1oDL8tsDjjBdbuHChiY6ONs2aNTNJSUlm+/btjmUjR440HTt2dOq/f/9+k5ycbJo3b24iIiLM7Nmzy20zJyfHJCYmmmbNmpmYmBizaNEip+X79u0zNpvN2Gw24+fn5/i7X79+Ltd2gZd/vAB80L59+4wkI8nEx8fXdDkAahGrcovXznNZG3jrTUYAfNcrr7yiMWPGSJL8/Px06NAhhYaG1nBVAGoDq3KL154WBwCUt2rVKsffZWVlTu8BwBsQLgHAR5w+fVoffvihUxvXXQLwNoRLAPAR69at0/fff+/UtnbtWv3www81VBEAlEe4BAAfUdEp8O+++05ZWVmeLwYAKkG4BAAfUFZWVukpcE6NA/AmhEsA8AFbt27VoUOHKly2atUqZqYA4DUIlwDgA6oanfz66695Wg8Ar0G4BAAfcKlT35waB+AtCJcA4OX279+vzz77rMo+hEsA3oJwCQBezpXg+Mknn+jw4cMeqAYAqka4BAAv58pTeHhaDwBvQbgEAC9W0VN5KsOpcQDegHAJAF7s4qfyNGnSRM2bN3da/otf/MLxN0/rAeANCJcA4MVWrVqlJk2aaOLEidq1a5ciIiKclv/+97/Xli1bdNttt/G0HgBeoV5NFwAAqNwvf/lL7dq1S6GhoZX2iY2N1dKlS/Xpp59WOtE6AHgK4RIAvNgjjzzict/Y2FjFxsa6sRoAuDROiwMAAMAyhEsAAABYhnAJAAAAyxAuAQAAYBnCJQAAACxDuAQAAIBlCJcAAACwDOESAAAAliFcAgAAwDKESwAAAFiGcAkAAADLEC4BAABgGcIlAAAALEO4BAAAgGUIlwAAALAM4RIAAACWIVwCAADAMoRLAAAAWIZwCQAAAMsQLgEAAGAZwiUAAAAsQ7gEAACAZQiXAAAAsAzhEgAAAJYhXAIAAMAyhEsAAABYhnAJAAAAyxAuAQAAYBnCJQAAACxDuAQAAIBlCJcAAACwDOESAAAAliFcAgAAwDKESwAAAFiGcAkAAADLEC4BAABgGcIlAAAALEO4BAAAgGUIlwAAALAM4RIAAACWIVwCAADAMoRLAAAAWMarw+XChQtlt9sVFBSkfv36afv27VX2379/v1JSUhQcHKzIyEjNnj27XJ/c3FwlJiYqKChIPXr00KJFi8r1WbdunWJjY9WsWTPFxcVp/fr1TsunTJkiPz8/p1doaOiVHSwAAEAt4LXhcvny5RoxYoR69OihjIwMlZaWKiEhQcePH6+wf0lJifr06aNDhw7p7bffVnJysh599FGlpaU5+hw5ckR9+/ZVWVmZMjIyFB0dreHDhyszM9PRJycnRykpKWrdurVWrFihkJAQJScna8eOHU7769q1qwoLCx2vny8HAACoi+rVdAGVmTlzpoYMGaI33nhDkrRp0yaFhIQoLS1NkydPLtd/0aJFOnLkiHbt2qXGjRvrpptukiQ999xzeuCBByRJaWlpatiwoT766CNJUmJiok6fPq2ZM2cqOTlZkjR79mzZ7XZlZGRIkvr27avrr79es2fP1muvvebYn7+/v0JCQtz3AQAAAPggrx253Lp1q2JiYpzaoqOjtXnz5gr7b9myReHh4WrcuLGjzW63a8+ePY7Rzi1btshutzutZ7fbnba5ZcuWcvuNiYkpt9+9e/cqLCxM8fHxevnll3XixInqHyQAAEAt45Xh8uTJkyopKSkXBKOjo1VQUFDhOgUFBRUGxwvLJOnw4cMV9ikpKVFRUVGlfX6+37i4OC1YsECZmZm6++679cYbbygxMfEyjhQAAKB28drT4tVls9lkjPHIvn71q185/u7evbtSUlLUqVMnffLJJ+rdu7dT3ylTpjj+TkpKUlJSkkdqBAAAqEpWVpaysrIs365Xhsvg4GAFBgYqNzfXcS2k9NOd3m3btq1wndDQ0HJ3defm5kqSwsLCHP+bk5NTrk9gYKCCgoKq7FPZfiWpXbt2stvteu+996oMlwAAAN7i54NeU6dOtWS7XnlaXJJiY2PLhby8vDzdcMMNFfbv3bu39uzZozNnzjjacnNzFR4erpYtW0r66XR2Xl6e03q5ubmKj493vI+Li3OE0ov7VLZf6afT7nl5eUxHBAAA6jyvDZfjx4/XkiVLdN999ykrK0sJCQk6d+6cUlNTJUmTJk3SwIEDHf3vuusuhYaGKj4+XqtXr9bEiRM1Z84cTZgwwdHngQceUHFxsRITE5WVlaXRo0dr6dKlGj9+vKPP2LFjlZeXp9tvv10bN27U4MGD9cUXX2js2LGOPhMmTNDGjRu1d+9epaena9iwYbr66qs1fPhwD3wyAAAA3strw+Utt9yif/zjH9q2bZsGDx4sf39/bdy40TEKWVhYqL179zr6169fX5s2bVJYWJiGDRumDz74QM8++6wjjEpS69attXHjRtlsNg0ePFg5OTlauHCh0zWUdrtdK1eu1OHDhzVo0CAdPXpUmZmZioqKcvQpKCjQsGHDFBkZqblz5+qOO+7Qv/71L6YmAgAAdZ7NeOoumDrIkzcZAagb+vTpo48//tjx/umnn9Zjjz1WgxUBqC2syi0u3dBz4sQJffnll9q5c6cOHjyo9u3b69prr1VkZKRatGhxxUUAAACgdqgyXH788cd65plntGLFCkk/3UkdGhqqgoICHT58WNJPp68nTpzodFMMAAAA6qZKr7mMj4/X0KFDZbfblZeXp++//14HDx7Uli1bdOjQIX3//ffKy8tTdHS0hg4dSrgEAABA5SOXDz30kIYMGaJ69SruEhgYqKioKEVFRenPf/6zlixZ4rYiAQAA4BsqDZf/8R//4fJGrrrqqmr1BwAAQO1UrSf0lJWVaffu3Tp//rxTe0REhKVFAQAAwDe5FC737t2r8ePHa8OGDTp16pTTMpvNVi5sAgAAoG5yKVz+5S9/0YkTJzR37lxFRUXJz89r514HAABADXIpXH7wwQd6//331bt3b3fXAwAAAB/m0hBkQkKCPv30U3fXAgAAAB/n0sjlyy+/rHvuuUf79+/XTTfdpMaNGzstT0hIcEtxAAAA8C0uhcv9+/crPz9fmZmZ+tvf/ua0jBt6AAAAcIFL4fLhhx9WeHi40tLSuKEHAAAAlXIpXObn5+uDDz5Qz5493V0PAAAAfJhLQ5A33nij1q5d6+5aAAAA4ONcGrm8+eabNXnyZO3cubPCG3ruuOMOtxQHAAAA3+JSuBw5cqQkKT09Xenp6eWWl5WVWVoUAAAAfJNL4ZLwCAAAAFdUec3luHHjtHHjRsIlAAAAXFJluCwuLtawYcMUEhKikSNHaunSpSouLvZUbQAAAPAxVYbLV199Vf/+97+1cuVKhYaG6k9/+pOCg4N166236o033tDx48c9VScAAAB8wCWnIrLZbOrVq5emT5+uL7/8Utu3b1dCQoLmzZunsLAw9enTR88995wKCgo8US8AAAC8WLUftRMeHq4JEyboo48+UkFBgUaNGqVNmzZVeBc5AAAA6haX7hb/uZKSEn333Xdq1aqVRo0apVGjRlldFwAAAHxQlSOXixYt0iuvvOLUNnXqVLVp00bt2rXT/fffr2PHjrm1QAAAAPiOKsPliy++KJvN5nh/4MABTZs2Tffcc49eeOEFrVq1SgsWLHB7kQAAAPANVZ4W/+qrrxQXF+d4n5aWpujoaM2aNUuSFBgYqPfff1+PPvqoe6sEAACAT6hy5PLcuXNq0KCB4/2qVas0dOhQx/vevXvr448/dl91AAAA8ClVhsuEhARt3rxZklRQUKC8vDylpKQ4lv/www/y9/d3b4UAAADwGVWeFr/55ps1adIkHT9+XOvWrVOvXr3UvXt3x/J//etf6tq1q9uLBAAAgG+oMlzed999kqQXXnhBERER+utf/+q0PD09Xb/+9a/dVx0AAAB8SpXhMiAgQGPGjNGYMWMqXJ6VleWOmgAAAOCjqv2EHgAAAKAylYbL2NhYvfXWWyotLa1yA2fPntWbb77pNGURAAAA6qZKT4tPnDhRM2bM0COPPKLBgwcrPDxcnTt3Vps2bXT48GHt3btXu3fv1rJly9S+fXs99thjnqwbAAAAXqjScDlkyBANGTJEGzZs0Guvvab09HTt3r1bxcXFatCggbp06aKoqCi9/fbb6t+/vydrBgAAgJeq8oYeSerXr5/69esnSSorK9OJEyfUsmVLp8dCAgAAAJIL4fJifn5+CgkJcVctAAAA8HHcLQ4AAADLEC4BAABgGcIlAAAALEO4BAAAgGVcCpdjx47Vjh073F0LAAAAfJxL4XLbtm2Kjo5Wr169lJaWptOnT7u7LgAAAPggl8Llxx9/rP/5n/9Rv379NHXqVLVu3VojRoxQdna2u+sDAACAD3H5mstf/vKXmjFjhg4dOqRFixbpzJkzuvHGG9WlSxfNmDFD33//vTvrBAAAgA+o9g09586d06lTp/Tdd9/p/Pnz+sUvfqF58+apS5cuWrp0qTtqBAAAgI9wOVx+9tln+t3vfqfWrVtr4sSJiouL09dff63169dr586dGjt2rB5//HF31goAAAAv59LjH7t166Zdu3bpV7/6lRYsWKCUlBTVq/f/q/r5+enee+/VpEmT3FYoAAAAvJ9L4fI3v/mNRo0apbCwsEr7hISEqKyszLLCAAAA4HtcOi1eVlam5s2bl2svLi7Wk08+aXlRAAAA8E0uhcupU6fqzJkz5drPnDmjqVOnWl4UAAAAfNNlP/7RGKM1a9bIbrdbWQ8AAAB8WJXXXDZp0sTxd6dOnWSz2RzvS0tLVVpaqmnTprmvOgAAAPiUKsPlnDlzJEmjRo3S9OnT1bRpU8eyJk2aqG/fvgoJCXFvhQAAAPAZVYbLkSNHSpI6dOig+Ph4XXXVVZ6oCQAAAD6q0nD5zTff6Oqrr5Ykde/eXadPn650Ixf6AQAAoG6rNFy2aNFChYWFCgkJUYsWLSrdgM1m0/nz591SHAAAAHxLpeFy/fr1jrkt169f77GCAAAA4LsqnYooKSnJcY1lUlJSlS93Wbhwoex2u4KCgtSvXz9t3769yv779+9XSkqKgoODFRkZqdmzZ5frk5ubq8TERAUFBalHjx5atGhRuT7r1q1TbGysmjVrpri4uArDdXVrAwAAqAtcmucyOjpazz33nA4fPuzuehyWL1+uESNGqEePHsrIyFBpaakSEhJ0/PjxCvuXlJSoT58+OnTokN5++20lJyfr0UcfVVpamqPPkSNH1LdvX5WVlSkjI0PR0dEaPny4MjMzHX1ycnKUkpKi1q1ba8WKFQoJCVFycrJ27Nhx2bUBAADUGcYFkyZNMu3btzf+/v5mwIABZt68eeb06dOurHrZEhMTzdChQ53aWrZsaaZNm1Zh/3nz5hk/Pz+nusaPH2/Cw8Md75944gkTEhLitN6QIUPMgAEDHO/vuece07NnT6c+1113nRk9enS1a3Px4wUAl8XHxxtJjtfTTz9d0yUBqCWsyi0ujVxOnz5d+/btU1ZWlrp06aIJEyYoJCREd911l1asWOGW0Lt161bFxMQ4tUVHR2vz5s0V9t+yZYvCw8PVuHFjR5vdbteePXscI4pbtmwp90Qhu93utM0tW7aU229MTIxTn+rUlpKSoqKiIsf71NRUJSUludRenb5WbMPT+/OWbfhizRx33T3uL7/8UoCv4N9v3zpuy1xOIj179qxZtmyZsdvtxs/Pz5KUe7ETJ04Ym81mVq5c6dQ+fvx407179wrXueWWW8xvfvMbp7YdO3YYm81mcnJyjDHGdOvWzUycONGpz/Lly43NZjPffvutMcaYJk2amJdfftmpz5w5c0zTpk2rXZv+b2QhIiLCPPHEE2bDhg0mMTHR0X7x6GdF7dXpa8U2PL0/b9mGL9bMcdft4774xchl3XH//febxMREk5yc7PhvVmXt1enrzm3w77f3H/eFjNK+fXsjWTNyWe2tHDx40Pz1r381UVFRxs/PzyQkJFhSyMUuJ1wOGjSo3KlqbwiXPXv2dPqXLzk52eX26vS1Yhue3p+3bMMXa+a46+5xX3PNNeb11183ixYtMosWLTJffPGFgffzdFDzloDEv9++d9xWcGkrJ0+eNK+++qrp27ev8fPzMxEREWb69OnmwIEDlhRRkQYNGpjp06c7tQ0YMMCkpKRU2P+BBx4wXbp0cWp78803jc1mM8eOHTPGGPOrX/3K3HjjjU59pk2bZho0aOB437VrV3P//fc79Rk9erSJiIiodm2SnP5hGmPMt99+a4YOHepSe3X6WrENT+/PW7bhizVz3Bw3ap6nR/C8OdxU1s6/37513B4NlwEBASY0NNQ88sgj5vPPP7dkx5eSlJRUbiSyRYsW5qmnnqqw//z58yu8oefiwDllypQKb+gZOHCg4/3IkSMrvKHnvvvuq3ZtVv1DAgDUnMpCpKdH8Lw53FTVDt/h0XC5evVqc+7cOUt26Krly5cbf39/M3r0aLNhwwbTt29fExQU5BiF/OMf/+h0l3dJSYlp27at6d69u1m1apV59NFHTUBAgElLS3P0OXLkiGnSpIlJSEgwGzZsMKNGjTL+/v4mMzPT0ScnJ8cEBASYwYMHm+zsbHPbbbeZ+vXrmx07drhc2wWESwDwLdUZdfT0CB7gbjV2zaUnLVy40ERHR5tmzZqZpKQks337dseykSNHmo4dOzr1379/v0lOTjbNmzc3ERERZvbs2eW2mZOTYxITE02zZs1MTEyMWbRoUbk+69atM7169TJNmzY1cXFxZv369dWq7QLCJQB4p+qMRlYWIgmGqG2syi22/9tYOd26ddPGjRvVvHlzdevWraIukn56tjhPp6mYzWZTJR8vAKAGJSUlKTs7W5I0dOhQLV68WNJP08dlZmaqZ8+eWrNmjYKCglRUVKTU1FTNnTtXQUFBNVk24FZW5ZZKny0+ZMgQBQQEOP6uqhAAALxRamqq8vPz1bBhQ6WnpzvCYcOGDSVJPXv21Ny5cx3909PTywXJoKAgR/gEcGmVjlziyjFyCQA1q7IRSkYjgfKsyi0uPaGnf//+TjO7X/Ddd9+pf//+V1wEAABXqqKnjlQ2QnlhNJJgCVjPpZFLPz8/FRYWKiQkxKm9oKBA4eHhKi4udluBvoyRSwDwnIpGKRmhBFzn9msuJenzzz937CQvL0/BwcGOZcXFxXrnnXfUp0+fKy4CAABXVec6Sq6XBDyvypFLP7+qz5pHRkZq6tSpuuOOOywvrDZg5BIArMd1lIB7eGTkcu/evZKkTp06aevWrWrRooVjWePGjZ3eAwDgCZe6jhJAzeJucTdi5BIArkxFp8AZoQTcw6rc4lK4fPzxx9W+fXs98MADTu2vvvqqCgoKNG3atCsupDYiXALAlansFDgA63l0KqI333xTPXr0KNfeo0cPLViw4IqLAACgIpWdAgfgvVwKl99++63q169frr1+/fo6ceKE5UUBACD99MScoUOHOh7FCMD7uRQuu3TpUuEI5T/+8Q+Fh4dbXhQAoG6paAJ0icnOAV9U5d3iF4wZM0bjx4+Xv7+/Bg8eLEl6//339dprr+npp592a4EAgNovPz/fcW1lamoq11YCPsylcHn//ffrxIkTmjZtmp577jlJUoMGDfT444/rd7/7nVsLBADUflxbCdQe1ZqK6Mcff9Tu3bsl/XSqvKLrMPH/uFscAFzD9EJAzfPoVES4PIRLAHBW2aMbAdQ8jzyh54JBgwY57dBms0mSjDGy2WxatmzZFRcCAKj9uLYSqP1cCpfBwcFO4fLMmTNat26d6tWrp0GDBrm1QABA7cG1lUDtd9mnxc+ePasRI0YoNjZW48aNs7quWoHT4gDgjGsrAe/lFddcbt68Wffcc4/jJh84I1wCAABf4dHHP1YmLy9PDRo0uOIiAAAAUDu4dM3lH/7wB8dNPJJ0/vx55ebmatu2bZo1a5bbigMA+C7uDAfqJpdOiyclJTmFS39/f1133XW66aablJSUJH9/f7cW6as4LQ6gLktKSnLcGT506FDuDAe8nEenIsrKyrriHQEA6hbuDAfqJiZRdyNGLgHUZdwZDvgWt98t3q9fvwonTr/YhUnU169ff8WF1EaESwAA4Cvcflo8MjLS6f3bb7+ts2fPKiEhQcYYbdy4UfXr19dvf/vbKy4CAAAAtUOl4fLFF190/D116lTdcMMNev/991Wv3k+rlJaW6s4771Tz5s3dXyUAAAB8gkvXXHbs2FFvvfWW4uPjndo3bdqk//zP/9SBAwfcVqAv47Q4gLqAKYeA2sGjk6iXlpZq3bp15do3bNigsrKyKy4CAOC78vPzlZ2drczMTKWmptZ0OQBqmEtTEY0ePVrPPfecCgsLNXDgQEnSunXrtHDhQj388MNuLRAA4N2YcgjAxVyeimj+/PlatmyZYwRz4MCBuvXWW3XPPfdUeCc5OC0OoG5gyiGgdnD7VESVOXv2rCQpICDginde2xEuAQCAr6ixcAnXES4BAICv8OjjH7/77jvNnTtXa9as0Weffabz5887FXLq1KkrLgQAAAC+z6Vw+eKLL+rll1/W7bffrrvuukv+/v7urgsAAAA+yKXT4u3bt9fzzz+vIUOGeKKmWoPT4gAAwFd4dJ7LFi1aqFGjRle8MwCA70pNTVVSUpJSUlJUVFRU0+UA8FIuhctp06Zp5syZys/Pd3c9AAAvxWTpAFzh0jWXjz32mA4cOKCuXbuqffv2aty4sWOZzWbT9u3b3VYgAMA7MFk6AFe4FC6rutaSCdQBoG5IT09nsnQAl8Q8l27EDT0AAMBXeHSeywt++OEHffDBB5KkX//6145TJAAAAIDkYrg8efKkRo0apTVr1jge+3j27FndfPPNeuONN3T11Ve7tUgAAAD4BpfuFh87dqx2796tVatW6cSJEzpx4oQyMzP11Vdf6aGHHnJ3jQAAAPARLl1z2aZNG82ePVu/+c1vnNr/+c9/auzYsSosLHRbgb6May4BAICv8Ogk6hd2WG5lP5dXBwAAQB3gUjrs16+fpk6dqs2bN6usrExlZWX6+OOPNWXKFPXv39/dNQIAAMBHuHRa/NixYxo5cqTWr1+vwMBASVJJSYkGDBig+fPnq2XLlm4v1BdxWhwAAPgKq3JLtea5PHXqlFauXClJSklJUdOmTa+4gNqMcAnAV6Wmpio/P18NGzZUeno6k6YDdUCNhEtUD+ESgK9KSkpSdna2JGno0KFavHhxDVcEwN08ckNPZmamWrZsqW+++abcshMnTqhly5Zas2bNFRcBAPAuPEccwOWqcuQyJSVFAwYM0Pjx4ytcPmvWLK1du9bx1B44Y+QSgK8qKiriOeJAHeOR0+Jt27bVkiVL1KtXrwqXf/bZZxo8eLAKCgquuJDaiHAJAAB8hUdOi586dUplZWWVLi8tLdXp06evuAgAAADUDlWGy2uuuUYLFiyodPmbb76pa665xvKiAAAA4JuqDJc33nij/vnPf6qoqKjcsm+//Vb//Oc/NXDgQLcVBwAAAN9S5TWX33//vSIjI1VYWKh+/frp9ttvlyQtWbJEGzZsUOvWrbVz5041atTIYwX7Eq65BAAAvsJj81wePXpU48aN0+LFix3XX/r7+2vo0KF64YUX1KpVqysuorYiXAIAAF/hkRt6JKlVq1ZKT0/XDz/8oO3bt2v79u06c+ax03uPAAAU5klEQVSM0tPT3RYsy8rK9Pjjj6tz585q1aqVhg0bVuGp+Z9bt26dYmNj1axZM8XFxWn9+vXl+ixcuFB2u11BQUHq16+ftm/fXq7PCy+8oIiICAUHB+vXv/61Dh065LQ8KSlJfn5+Tq/f/va3l3/AAAAAtcQlw+UFAQEBioqKUlRUlOrXr+/OmjRx4kT97W9/U2pqql566SVt3rxZycnJVa6Tk5OjlJQUtW7dWitWrFBISIiSk5O1Y8cOR5/ly5drxIgR6tGjhzIyMlRaWqqEhAQdP37c0efFF1/UY489pltuuUXp6ek6cOCA+vbtq9LSUkcfm82mUaNGqbCw0PFKS0uz/oMAAADwMV73+MfTp0+rbdu2+utf/6oxY8ZIkr744gt1795dGzduVJ8+fSpcb+TIkdq5c6e2bt3qaLv++utlt9v12muvSfppxDEkJMTpMWYhISF66KGHNHnyZBlj1LlzZ91555165plnHPUEBQVpwYIFGj58uCSpX79+ioqK0pw5c6o8Fk6LAwAAX+Gx0+Ke9uWXX+r06dOKiYlxtHXt2lWBgYH65JNPKl1vy5YtTutIUkxMjDZv3ux4v3Xr1nJ9oqOjHX2OHj2q/fv3O/Vp0qSJOnXq5LQdSVq0aJFatWqlO+64Q++9955+/PHH6h8sAABALVOvpgv4uYKCAtlsNnXv3t3RVq9ePUVGRlb5JKDDhw/Lbrc7tUVHRztGKU+ePKmSkpIK+6xdu9axb0nl+tjtdqd9//a3v1WHDh3UokULLV++XGPHjtWHH36ol19+uVxdU6ZMcfydlJSkpKSkKo4eADwrNTVV+fn5atiwodLT03nUI1CHZGVlKSsry/LteixcTp48WdOnT6+yz8UHaLPZnJbV5OllY4xTPffff7/j75iYGHXu3FkPPvignn/+eQUGBjqte3G4BABvk5+fr+zsbEk/Bc2LLxsCULv9fNBr6tSplmzXY6fFx40bp127dlX56tmzp8LCwmSMUV5enmPdc+fOaefOnQoLC6t0+2FhYcrJyXFqy83NVdu2bSVJwcHBCgwMVG5ubqV9Lmy/oj5V7XvQoEE6deqUPvzwQxc+CQDwHg0bNpQk9ezZU3Pnzq3hagDUBh4buQwODlZwcPAl+0VGRqpx48bKyclR7969JUm7du1SSUmJbrjhhkrXi4uLqzAUXrxObGxsuQCal5enhx9+WNJP0y517NhROTk5GjZsmKSfbujZt29flfvOzMyUMUZt2rS55PEBgDdJT09Xamqq5s6dyylxANYwXmjChAmmSZMmZsaMGebdd9817du3N71793bq079/fzNp0iTH+5ycHBMQEGAGDx5ssrOzzW233Wbq169vduzY4eizfPly4+/vb0aPHm02bNhg+vbta4KCgsyxY8ccfV588UUTEBBgJk6caFatWmW6detmOnToYEpLS40xxuzZs8dMnTrVbNu2zXz11VfmhRdeMJ06dTJJSUnljsNLP14AAIByrMotXne3uCTNmDFDDz74oNLS0vS73/1OvXv3VmZmplOfvXv3qrCw0PHebrdr5cqVOnz4sAYNGqSjR48qMzNTUVFRjj633HKL/vGPf2jbtm0aPHiw/P39tXHjRrVs2dLR5/e//72efvppLV++XMOGDVO7du300UcfqV69nwZ5AwICtH79et188826/vrrtWnTJj355JNavny5mz8VAAAA7+d181zWJsxzCQAAfEWtnecSAAAAvotwCQAAAMsQLgEAAGAZwiUAAAAsQ7gEAACAZQiXAAAAsAzhEgAAAJYhXAIAAMAyhEsAAABYhnAJAAAAyxAuAQAAYBnCJQDUAampqUpKSlJKSoqKiopquhwAtRjhEgDqgPz8fGVnZyszM1Opqak1XQ6AWoxwCQB1QMOGDSVJPXv21Ny5c2u4GgC1mc0YY2q6iNrKZrOJjxeANygqKlJqaqrmzp2roKCgmi4HgBeyKrcQLt2IcAkAAHyFVbmF0+IAAACwDOESAAAAliFcAgAAwDKESwAAAFiGcAkAAADLEC4BAABgGcIlAAAALEO4BAAAgGUIlwAAALAM4RIAAACWIVwCAADAMoRLAAAAWIZwCQAAAMsQLgEAAGAZwiUAAAAsQ7gEAACAZQiXAAAAsAzhEgBqmdTUVCUlJSklJUVFRUU1XQ6AOoZwCQC1TH5+vrKzs5WZmanU1NSaLgdAHUO4BIBapmHDhpKknj17au7cuTVcDYC6xmaMMTVdRG1ls9nExwvA04qKipSamqq5c+cqKCiopssB4COsyi2ESzciXAIAAF9hVW7htDgAAAAsQ7gEAACAZQiXAAAAsAzhEgAAAJYhXAIAAMAyhEsAAABYhnAJAAAAyxAuAQAAYBnCJQAAACxDuAQAAIBlCJcAAACwDOESAAAAliFcAgAAwDKESwAAAFiGcAkAAADLEC4BAABgGcIlAAAALEO4BAAAgGUIlwAAALAM4RIAAACWIVwCAADAMl4ZLsvKyvT444+rc+fOatWqlYYNG6aioqJLrrdu3TrFxsaqWbNmiouL0/r168v1Wbhwoex2u4KCgtSvXz9t377dafmSJUt08803KyQkRH5+fsrOzrasPqAqWVlZNV0CfATfFVQH3xd4mleGy4kTJ+pvf/ubUlNT9dJLL2nz5s1KTk6ucp2cnBylpKSodevWWrFihUJCQpScnKwdO3Y4+ixfvlwjRoxQjx49lJGRodLSUiUkJOj48eOOPj/88IP69Omj559/XpJks9ksqQ+4FP4DAFfxXUF18H2Bp9Wr6QJ+7vTp0/r73/+uZ555RmPGjJEkde3aVd27d9emTZvUp0+fCtebPXu27Ha7MjIyJEl9+/bV9ddfr9mzZ+u1116TJM2cOVNDhgzRG2+8IUnatGmTQkJClJaWpsmTJ0uShg8fLkk6ceKEpfUBgNVSU1OVn5+vhg0bKj09XUFBQTVdEgB438jll19+qdOnTysmJsbR1rVrVwUGBuqTTz6pdL0tW7Y4rSNJMTEx2rx5s+P91q1by/WJjo526uOu+gDAavn5+crOzlZmZqZSU1NruhwAkOSFI5cFBQWy2Wzq3r27o61evXqKjIxUQUFBpesdPnxYdrvdqS06OlqLFy+WJJ08eVIlJSUV9lm7dq3b6qvotDpQmalTp9Z0CfARP/+uvPPOO/zeoFL8tsCTPBYuJ0+erOnTp1fZ5+LrQn7+I2mMcUdZl82V+rytZgAAAHfz2GnxcePGadeuXVW+evbsqbCwMBljlJeX51j33Llz2rlzp8LCwirdflhYmHJycpzacnNz1bZtW0lScHCwAgMDlZubW2kfV1xufQAAAHWBx0Yug4ODFRwcfMl+kZGRaty4sXJyctS7d29J0q5du1RSUqIbbrih0vXi4uIqDI4XrxMbG1sugObl5enhhx92+Tgutz4AAIC6wH/KlClTarqIi9WvX1/ffPONZsyYIX9/fxUWFmrkyJG69tprna4ZGTBggL766isNGDBAktShQwc99dRT+vzzzxUaGqqxY8dq8+bNeuONNxQSEiJJatGihZ544gkdPHhQTZs21YgRI1RYWKj58+erUaNGkqRvv/1WX331lQ4ePKgFCxYoPj5efn5+stlsaty4scv1AQAA1EnGC50/f95MmjTJdOrUybRs2dLcddddpqioyKlPhw4dzL333uvUtm7dOtOrVy/TtGlTExcXZ9avX19u2wsXLjTR0dGmWbNmJikpyWzfvt1p+bx584zNZjM2m834+fk5/p46deol60tLSzNJSUmmWbNmxmazmQMHDrh0vGvXrnXUHRsbaz788ENXPyr4sIu/RyEhIeauu+4y3377bZXrXPz9vPh7+uOPP3qoanjKW2+95fRblZeXV2X/ffv2meTkZHP11VebiIgIM2vWLA9VippWne/Kvn37yv2G2Gw2s3r1ag9WjJqQnZ1tBg0aZMLCwozNZjPz58+/5DqX+7vileHSV82aNcs8/fTTZtasWS6Hy88//9xcddVV5tZbbzUbN240gwYNMgEBAeVCL2qf8ePHm0aNGpmnn37avPPOO6Zdu3YmLi6uynXmzZtnGjVqZI4dO2aOHj3qeKF2WbZsmfHz8zP33nuvycrKMvHx8aZZs2bm2LFjFfYvLi42YWFhJioqyqxevdqMHz/eXHXVVebVV1/1cOXwtOp+Vy6EyzVr1jj9hpw9e9bDlcPTVq5caf70pz+Zd9991zRs2NAsWLCgyv5X8rtCuHSDzz77zOVwec8995iePXs6tV133XVm9OjR7ioPXuDUqVOmadOm5qWXXnK07dixw9hsNvPRRx9Vut68efNM48aNPVEialBiYqIZOnSoU1vLli3NtGnTKuw/b9484+fnZ06fPu1oGz9+vAkPD3drnah51f2uXAiX27Zt80R58FKNGze+ZLi8kt8Vr5tEva5xZfJ31D5XMhl/cXGxOnTooJiYGD377LP697//7e5y4WHVfeDDli1bFB4ersaNGzva7Ha79uzZ4/R4W9Q+l/twkDvuuEMdO3bUhAkTyt3oCkhX9rtCuKxhlU3+XtWE8fB9l/uwgK5du2revHlatmyZHnnkEWVmZio6Olo//vijJ8qGB1T1wIfKvhsFBQXl+l94z29J7XU535UmTZpo5syZeuedd5SWlqaTJ0/q+uuv19atWz1RMnzIlfyuEC4vYfLkyfLz86vytXHjxpouE16iut+X6j4sIC4uTnfffbe6d++uu+++WytWrND58+e1ZMkStxwPfIPNZuOhDXBJcHCwxo0bp169eummm27SvHnz1L9/f73++us1XRq8zJX8rhAuL8HVyd8v16Umf4dvcffDAn6uYcOGGjhwoN577z13HA5qwOU88CE0NLTC/pJ4uEMtZtXDQW699VZ+Q1DOlfyueN2zxb2Nq5O/Xy5XJn+H73D3wwJ+rqSkROvXr9fw4cMvu2Z4n+o+8KF37976+9//rjNnzjiuj8rNzVV4eLhatmzp9npRc6x4OMjKlSsVGhpqdWnwcVf0u3JFtxvByZEjR0xOTo5ZuHChsdlsZuXKlSYnJ8d88803jj79+/c3kyZNcrzPyckxAQEBZvDgwSY7O9vcdtttpn79+mbHjh01cQjwoAkTJpgmTZqYGTNmmHfffde0b9/e9O7d26nPz78vU6ZMMatXrzZff/21Wbp0qRk0aJBp0KCB2blzp6fLhxstX77c+Pv7m9GjR5sNGzaYvn37mqCgIMf0Mn/84x/NgAEDHP1LSkpM27ZtTffu3c2qVavMo48+agICAkxaWlpNHQI8pLrflfnz55v09HSzc+dO8/HHH5uHHnrI+Pv7m9dff72mDgEecubMGZOTk2NycnJMw4YNzZNPPmlycnLMwYMHjTHW/q4QLi30xBNPlJuA3c/Pz+l2/8ud/B21z+U8LGDcuHGmffv2JjAw0PTs2dP85S9/MV999ZWnS4cHVPXAh5EjR5qOHTs69d+/f79JTk42zZs3NxEREWb27NmeLhk1pDrflQULFpiIiAjTqFEj06FDBzNu3DizcePGmigbHrZhw4YKHxJz4b8xVv6u2IzhKnAAAABYgxt6AAAAYBnCJQAAACxDuAQAAIBlCJcAAACwDOESADxk/vz5atKkSY3tv7i4WK1atdKuXbtc6h8REaG1a9e6uSoAtQ3hEgAscKnHfo4aNUrDhg3Tvn37aqzGefPmqVu3buratatL/ceMGaNnnnnGzVUBqG2YiggALHDs2DHH38uXL9f999+vwsJCR1uDBg1qdNTy/PnzuuaaazRz5kwNHjzYpXVOnTqltm3bKjs7WzExMW6uEEBtwcglAFggJCTE8WrWrFm5tiZNmpQ7LT5lyhR169ZNS5culd1uV5s2bTRhwgRJ0oIFC9SjRw9FRkZq/vz5Tvs6d+6cpk2bpmuvvVatW7fWww8/rC+++KLK+tavX6/Dhw/r1ltvdWr/y1/+ovj4eDVs2FDt2rXTpEmTHMuaNm2qm2++Wa+//vqVfDQA6hieLQ4ANejAgQN66aWXNHPmTB04cEAPPvigjhw5otOnT2v27NnasWOHRo8erZiYGEVHR0uSHnzwQX366af685//rKioKC1evFg9e/bU0aNH1bRp0wr388UXX6hjx47y8/v/MYXMzEw9++yzWrhwoSIjI3XkyBHl5+c7rdelSxdt3rzZfR8AgFqHcAkANejMmTN65ZVXFB4eLumnm34WL16so0eP6uqrr1bfvn314osvau3atYqOjtahQ4f02muvadOmTYqLi5Mkde/eXatXr9Z7772ne++9t8L97Nq1S507d3Zq+/TTT3XttdcqJSVFNptNHTp0UO/evZ36dO7cmZFLANXCaXEAqEEdOnRwBEtJioqKUkxMjK6++mpHW7du3bRt2zZJ0o4dO1RWVqYbb7xRTZo0cbzy8vKUkZFR6X7+/e9/q02bNk5td999twoLC/WLX/xCf/jDH/Svf/2r3HqhoaE6fvy4fvzxxys9VAB1BCOXAFCDGjVq5PTez8+vXJvNZlNZWZmkn27MkaS1a9cqJCTEqV+DBg0q3U+7du108OBBp7bOnTtrz549WrFihd577z0NGDBAt9xyi9566y1Hn4KCArVs2VL169ev/sEBqJMYuQQAH9K9e3fZbDbl5OSoU6dOTq+fj0xe7JprrtHevXvLtfv5+enWW2/VggUL9O6772rRokU6ceKEY/mePXsUERHhlmMBUDsxcgkAPuDCrHHt27fXf/3Xf+mpp57S8ePHdccdd6ikpERZWVnq3Lmzbr/99grXj4qK0v79+1VWVua4qef5559XaGiooqOjVVxcrPnz5+u6665TixYtHOvt3r1bUVFR7j9AALUG4RIA3MBms12y3WazlevnStucOXMUHh6u+fPna8aMGWratKliY2M1YMCASuvp37+/2rRpo4yMDEcAbdq0qZ599lnt3r1bwcHBGjhwoP7+97871jl16pTWrFmj7Oxs1w8cQJ3HJOoAUEe8/PLLeu+99/Thhx+61H/OnDlatmwZj4AEUC2ESwCoI4qLi9WxY0dlZWW59AjIyMhIzZo1SzfeeKMHqgNQWxAuAQAAYBnuFgcAAIBlCJcAAACwDOESAAAAliFcAgAAwDKESwAAAFiGcAkAAADL/C8gKzJyhZD2w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05336"/>
            <a:ext cx="2043216" cy="40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36694"/>
          <a:stretch/>
        </p:blipFill>
        <p:spPr bwMode="auto">
          <a:xfrm>
            <a:off x="1831975" y="3679516"/>
            <a:ext cx="5254625" cy="249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04" y="1317195"/>
            <a:ext cx="3398125" cy="6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04" y="2717800"/>
            <a:ext cx="2446669" cy="59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emp">
  <a:themeElements>
    <a:clrScheme name="tem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17779</TotalTime>
  <Words>2881</Words>
  <Application>Microsoft Office PowerPoint</Application>
  <PresentationFormat>화면 슬라이드 쇼(4:3)</PresentationFormat>
  <Paragraphs>674</Paragraphs>
  <Slides>58</Slides>
  <Notes>36</Notes>
  <HiddenSlides>10</HiddenSlides>
  <MMClips>4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0" baseType="lpstr">
      <vt:lpstr>2_temp</vt:lpstr>
      <vt:lpstr>Equation</vt:lpstr>
      <vt:lpstr>On Recovering IP Information  from airborne time domain EM Data </vt:lpstr>
      <vt:lpstr>Induced polarization</vt:lpstr>
      <vt:lpstr>Field example: Mt. Milligan VTEM </vt:lpstr>
      <vt:lpstr>Observed data for all channels</vt:lpstr>
      <vt:lpstr>Outline </vt:lpstr>
      <vt:lpstr>Conductivity is frequency dependent</vt:lpstr>
      <vt:lpstr>Conductivity is time dependent</vt:lpstr>
      <vt:lpstr>Background </vt:lpstr>
      <vt:lpstr>Convolution approach</vt:lpstr>
      <vt:lpstr>Convolution approach</vt:lpstr>
      <vt:lpstr>Conceptual model</vt:lpstr>
      <vt:lpstr>Linearization in EIP or MIP</vt:lpstr>
      <vt:lpstr>Extension to time domain EM</vt:lpstr>
      <vt:lpstr>Our strategy</vt:lpstr>
      <vt:lpstr>Details</vt:lpstr>
      <vt:lpstr>Forward modelling: time domain </vt:lpstr>
      <vt:lpstr>Synthetic example </vt:lpstr>
      <vt:lpstr>Synthetic example </vt:lpstr>
      <vt:lpstr>Synthetic example </vt:lpstr>
      <vt:lpstr>ATEM-IP case: Conceptual model</vt:lpstr>
      <vt:lpstr>ATEM case without IP effect (EM)</vt:lpstr>
      <vt:lpstr>ATEM case with IP effect (EMIP)</vt:lpstr>
      <vt:lpstr>ATEM IP effect </vt:lpstr>
      <vt:lpstr>ATEM IP effect </vt:lpstr>
      <vt:lpstr>Measured ATEM responses</vt:lpstr>
      <vt:lpstr>Synthetic Airborne EM data</vt:lpstr>
      <vt:lpstr>Synthetic Airborne EM data</vt:lpstr>
      <vt:lpstr>Synthetic Airborne EM data</vt:lpstr>
      <vt:lpstr>Need background conductivity (σ∞) </vt:lpstr>
      <vt:lpstr>Linearization of EMIP responses</vt:lpstr>
      <vt:lpstr>Linear Inversion </vt:lpstr>
      <vt:lpstr>Recovered pseudo chargeability </vt:lpstr>
      <vt:lpstr>Procedure for ATEM-IP inversion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Observed data for all channels</vt:lpstr>
      <vt:lpstr>dIP data for all channels</vt:lpstr>
      <vt:lpstr>PowerPoint 프레젠테이션</vt:lpstr>
      <vt:lpstr>PowerPoint 프레젠테이션</vt:lpstr>
      <vt:lpstr>Summary and path forward </vt:lpstr>
      <vt:lpstr>Summary and path forward </vt:lpstr>
      <vt:lpstr>Thank you </vt:lpstr>
      <vt:lpstr>Effects of background conductivity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How do we do geophysics?</vt:lpstr>
      <vt:lpstr>Recovered pseudo chargeability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Overview: Potential fields and software for advanced inversion</dc:title>
  <dc:creator>Anonymous</dc:creator>
  <cp:lastModifiedBy>SEOGI KANG</cp:lastModifiedBy>
  <cp:revision>446</cp:revision>
  <cp:lastPrinted>2014-01-29T00:37:10Z</cp:lastPrinted>
  <dcterms:created xsi:type="dcterms:W3CDTF">2012-08-10T18:11:21Z</dcterms:created>
  <dcterms:modified xsi:type="dcterms:W3CDTF">2014-10-15T23:57:51Z</dcterms:modified>
</cp:coreProperties>
</file>